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256" r:id="rId2"/>
    <p:sldId id="269" r:id="rId3"/>
    <p:sldId id="257" r:id="rId4"/>
    <p:sldId id="275" r:id="rId5"/>
    <p:sldId id="311" r:id="rId6"/>
    <p:sldId id="312" r:id="rId7"/>
    <p:sldId id="313" r:id="rId8"/>
    <p:sldId id="314" r:id="rId9"/>
    <p:sldId id="316" r:id="rId10"/>
    <p:sldId id="315" r:id="rId11"/>
    <p:sldId id="317" r:id="rId12"/>
    <p:sldId id="318" r:id="rId13"/>
    <p:sldId id="319" r:id="rId14"/>
    <p:sldId id="320" r:id="rId15"/>
    <p:sldId id="321" r:id="rId16"/>
    <p:sldId id="322" r:id="rId17"/>
    <p:sldId id="323" r:id="rId18"/>
    <p:sldId id="324" r:id="rId19"/>
    <p:sldId id="325" r:id="rId20"/>
    <p:sldId id="326" r:id="rId21"/>
    <p:sldId id="327" r:id="rId22"/>
    <p:sldId id="272" r:id="rId23"/>
    <p:sldId id="310" r:id="rId24"/>
    <p:sldId id="2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390"/>
    <p:restoredTop sz="91695" autoAdjust="0"/>
  </p:normalViewPr>
  <p:slideViewPr>
    <p:cSldViewPr snapToGrid="0">
      <p:cViewPr varScale="1">
        <p:scale>
          <a:sx n="83" d="100"/>
          <a:sy n="83" d="100"/>
        </p:scale>
        <p:origin x="22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B211AB-B43C-487B-A31D-AC44D6E56073}" type="datetimeFigureOut">
              <a:rPr lang="en-US" smtClean="0"/>
              <a:t>3/28/23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69B5-6E69-430B-B8CC-9B58C411B310}" type="slidenum">
              <a:rPr lang="en-US" smtClean="0"/>
              <a:t>‹#›</a:t>
            </a:fld>
            <a:endParaRPr lang="en-US"/>
          </a:p>
        </p:txBody>
      </p:sp>
    </p:spTree>
    <p:extLst>
      <p:ext uri="{BB962C8B-B14F-4D97-AF65-F5344CB8AC3E}">
        <p14:creationId xmlns:p14="http://schemas.microsoft.com/office/powerpoint/2010/main" val="58080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1</a:t>
            </a:fld>
            <a:endParaRPr lang="en-US"/>
          </a:p>
        </p:txBody>
      </p:sp>
    </p:spTree>
    <p:extLst>
      <p:ext uri="{BB962C8B-B14F-4D97-AF65-F5344CB8AC3E}">
        <p14:creationId xmlns:p14="http://schemas.microsoft.com/office/powerpoint/2010/main" val="67257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2</a:t>
            </a:fld>
            <a:endParaRPr lang="en-US"/>
          </a:p>
        </p:txBody>
      </p:sp>
    </p:spTree>
    <p:extLst>
      <p:ext uri="{BB962C8B-B14F-4D97-AF65-F5344CB8AC3E}">
        <p14:creationId xmlns:p14="http://schemas.microsoft.com/office/powerpoint/2010/main" val="117844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BCE69B5-6E69-430B-B8CC-9B58C411B310}" type="slidenum">
              <a:rPr lang="en-US" smtClean="0"/>
              <a:t>3</a:t>
            </a:fld>
            <a:endParaRPr lang="en-US"/>
          </a:p>
        </p:txBody>
      </p:sp>
    </p:spTree>
    <p:extLst>
      <p:ext uri="{BB962C8B-B14F-4D97-AF65-F5344CB8AC3E}">
        <p14:creationId xmlns:p14="http://schemas.microsoft.com/office/powerpoint/2010/main" val="428349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BCE69B5-6E69-430B-B8CC-9B58C411B310}" type="slidenum">
              <a:rPr lang="en-US" smtClean="0"/>
              <a:t>10</a:t>
            </a:fld>
            <a:endParaRPr lang="en-US"/>
          </a:p>
        </p:txBody>
      </p:sp>
    </p:spTree>
    <p:extLst>
      <p:ext uri="{BB962C8B-B14F-4D97-AF65-F5344CB8AC3E}">
        <p14:creationId xmlns:p14="http://schemas.microsoft.com/office/powerpoint/2010/main" val="311846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BCE69B5-6E69-430B-B8CC-9B58C411B310}" type="slidenum">
              <a:rPr lang="en-US" smtClean="0"/>
              <a:t>17</a:t>
            </a:fld>
            <a:endParaRPr lang="en-US"/>
          </a:p>
        </p:txBody>
      </p:sp>
    </p:spTree>
    <p:extLst>
      <p:ext uri="{BB962C8B-B14F-4D97-AF65-F5344CB8AC3E}">
        <p14:creationId xmlns:p14="http://schemas.microsoft.com/office/powerpoint/2010/main" val="624199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4BCE69B5-6E69-430B-B8CC-9B58C411B310}" type="slidenum">
              <a:rPr lang="en-US" smtClean="0"/>
              <a:t>22</a:t>
            </a:fld>
            <a:endParaRPr lang="en-US"/>
          </a:p>
        </p:txBody>
      </p:sp>
    </p:spTree>
    <p:extLst>
      <p:ext uri="{BB962C8B-B14F-4D97-AF65-F5344CB8AC3E}">
        <p14:creationId xmlns:p14="http://schemas.microsoft.com/office/powerpoint/2010/main" val="243962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1270001"/>
            <a:ext cx="10058400" cy="3055112"/>
          </a:xfrm>
        </p:spPr>
        <p:txBody>
          <a:bodyPr anchor="ctr">
            <a:normAutofit/>
          </a:bodyPr>
          <a:lstStyle>
            <a:lvl1pPr algn="ctr">
              <a:lnSpc>
                <a:spcPct val="85000"/>
              </a:lnSpc>
              <a:defRPr sz="68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chor="b">
            <a:normAutofit/>
          </a:bodyPr>
          <a:lstStyle>
            <a:lvl1pPr marL="0" indent="0" algn="ctr">
              <a:buNone/>
              <a:defRPr sz="25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1"/>
            </a:lvl1pPr>
          </a:lstStyle>
          <a:p>
            <a:fld id="{FC8029FF-4828-424F-A1D8-6A0EA71459F2}"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b="1"/>
            </a:lvl1pPr>
          </a:lstStyle>
          <a:p>
            <a:fld id="{5771DB1C-B372-4CFA-B223-ECAC3FCFC319}"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C:\Users\Administrator\Desktop\thesis-slide\ui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8980" y="-63500"/>
            <a:ext cx="1333500" cy="13335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userDrawn="1"/>
        </p:nvCxnSpPr>
        <p:spPr>
          <a:xfrm>
            <a:off x="1142732" y="12171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3419070" y="237065"/>
            <a:ext cx="7315200" cy="769441"/>
          </a:xfrm>
          <a:prstGeom prst="rect">
            <a:avLst/>
          </a:prstGeom>
          <a:noFill/>
        </p:spPr>
        <p:txBody>
          <a:bodyPr wrap="square" rtlCol="0">
            <a:spAutoFit/>
          </a:bodyPr>
          <a:lstStyle/>
          <a:p>
            <a:r>
              <a:rPr lang="en-US" sz="2200" b="1">
                <a:solidFill>
                  <a:schemeClr val="accent1">
                    <a:lumMod val="75000"/>
                  </a:schemeClr>
                </a:solidFill>
                <a:latin typeface="Times New Roman" panose="02020603050405020304" pitchFamily="18" charset="0"/>
                <a:cs typeface="Times New Roman" panose="02020603050405020304" pitchFamily="18" charset="0"/>
              </a:rPr>
              <a:t>ĐẠI HỌC QUỐC GIA THÀNH</a:t>
            </a:r>
            <a:r>
              <a:rPr lang="en-US" sz="2200" b="1" baseline="0">
                <a:solidFill>
                  <a:schemeClr val="accent1">
                    <a:lumMod val="75000"/>
                  </a:schemeClr>
                </a:solidFill>
                <a:latin typeface="Times New Roman" panose="02020603050405020304" pitchFamily="18" charset="0"/>
                <a:cs typeface="Times New Roman" panose="02020603050405020304" pitchFamily="18" charset="0"/>
              </a:rPr>
              <a:t> PHỐ</a:t>
            </a:r>
            <a:r>
              <a:rPr lang="en-US" sz="2200" b="1">
                <a:solidFill>
                  <a:schemeClr val="accent1">
                    <a:lumMod val="75000"/>
                  </a:schemeClr>
                </a:solidFill>
                <a:latin typeface="Times New Roman" panose="02020603050405020304" pitchFamily="18" charset="0"/>
                <a:cs typeface="Times New Roman" panose="02020603050405020304" pitchFamily="18" charset="0"/>
              </a:rPr>
              <a:t> HỒ CHÍ MINH</a:t>
            </a:r>
          </a:p>
          <a:p>
            <a:r>
              <a:rPr lang="en-US" sz="2200" b="1">
                <a:solidFill>
                  <a:schemeClr val="accent1">
                    <a:lumMod val="75000"/>
                  </a:schemeClr>
                </a:solidFill>
                <a:latin typeface="Times New Roman" panose="02020603050405020304" pitchFamily="18" charset="0"/>
                <a:cs typeface="Times New Roman" panose="02020603050405020304" pitchFamily="18" charset="0"/>
              </a:rPr>
              <a:t>TRƯỜNG ĐẠI HỌC CÔNG NGHỆ THÔNG TIN</a:t>
            </a:r>
          </a:p>
        </p:txBody>
      </p:sp>
    </p:spTree>
    <p:extLst>
      <p:ext uri="{BB962C8B-B14F-4D97-AF65-F5344CB8AC3E}">
        <p14:creationId xmlns:p14="http://schemas.microsoft.com/office/powerpoint/2010/main" val="1912654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0139B5-ADDA-426C-A5C8-406AE3527C49}"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04463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8D3AF-DC0A-48C2-8206-DF5164A0E099}"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74503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9554C-B155-4E9B-82FD-C0DDBB233D3A}"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59269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1097280" y="758953"/>
            <a:ext cx="10058400" cy="1255378"/>
          </a:xfrm>
        </p:spPr>
        <p:txBody>
          <a:bodyPr anchor="b" anchorCtr="0">
            <a:noAutofit/>
          </a:bodyPr>
          <a:lstStyle>
            <a:lvl1pPr>
              <a:lnSpc>
                <a:spcPct val="85000"/>
              </a:lnSpc>
              <a:defRPr sz="7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1097280" y="2166726"/>
            <a:ext cx="10058400" cy="3429402"/>
          </a:xfrm>
        </p:spPr>
        <p:txBody>
          <a:bodyPr lIns="91440" rIns="91440" anchor="t" anchorCtr="0">
            <a:normAutofit/>
          </a:bodyPr>
          <a:lstStyle>
            <a:lvl1pPr marL="0" indent="0">
              <a:buNone/>
              <a:defRPr sz="6800" cap="none" spc="200" baseline="0">
                <a:solidFill>
                  <a:schemeClr val="tx2"/>
                </a:solidFill>
                <a:latin typeface="Times New Roman" panose="02020603050405020304" pitchFamily="18" charset="0"/>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091AA5-75A4-4CA7-B9C8-242B2899409D}"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cxnSp>
        <p:nvCxnSpPr>
          <p:cNvPr id="9" name="Straight Connector 8"/>
          <p:cNvCxnSpPr/>
          <p:nvPr/>
        </p:nvCxnSpPr>
        <p:spPr>
          <a:xfrm>
            <a:off x="1207658" y="2090528"/>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80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9684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346199"/>
            <a:ext cx="4937760" cy="45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346200"/>
            <a:ext cx="4937760" cy="45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9978BA-96F8-4EA2-8266-86BB2F3B27FE}" type="datetime1">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217825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D6CF77-178E-4DC2-BF37-45D9C41F0C9F}" type="datetime1">
              <a:rPr lang="en-US" smtClean="0"/>
              <a:t>3/28/23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826086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CA687A-E5A4-48EF-A7CC-CAABC50235F3}" type="datetime1">
              <a:rPr lang="en-US" smtClean="0"/>
              <a:t>3/28/23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154095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014B191-B7DF-4AB4-A16C-8B0EB2515670}" type="datetime1">
              <a:rPr lang="en-US" smtClean="0"/>
              <a:t>3/28/23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330419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4B6070-3D3B-4F6C-8CEC-4C9E28F3DB80}" type="datetime1">
              <a:rPr lang="en-US" smtClean="0"/>
              <a:t>3/28/23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771DB1C-B372-4CFA-B223-ECAC3FCFC319}" type="slidenum">
              <a:rPr lang="en-US" smtClean="0"/>
              <a:t>‹#›</a:t>
            </a:fld>
            <a:endParaRPr lang="en-US"/>
          </a:p>
        </p:txBody>
      </p:sp>
    </p:spTree>
    <p:extLst>
      <p:ext uri="{BB962C8B-B14F-4D97-AF65-F5344CB8AC3E}">
        <p14:creationId xmlns:p14="http://schemas.microsoft.com/office/powerpoint/2010/main" val="1655397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914F1F-33F3-4C24-BC7A-D0662AB03A48}" type="datetime1">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186656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82254" y="286603"/>
            <a:ext cx="10768445" cy="88179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76131"/>
            <a:ext cx="11722100" cy="488336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800" b="1">
                <a:solidFill>
                  <a:srgbClr val="FFFFFF"/>
                </a:solidFill>
                <a:latin typeface="Times New Roman" panose="02020603050405020304" pitchFamily="18" charset="0"/>
                <a:cs typeface="Times New Roman" panose="02020603050405020304" pitchFamily="18" charset="0"/>
              </a:defRPr>
            </a:lvl1pPr>
          </a:lstStyle>
          <a:p>
            <a:fld id="{0A59F165-FA03-4802-ABF8-40A8C898DBBC}" type="datetime1">
              <a:rPr lang="en-US" smtClean="0"/>
              <a:pPr/>
              <a:t>3/28/23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800" b="1">
                <a:solidFill>
                  <a:srgbClr val="FFFFFF"/>
                </a:solidFill>
                <a:latin typeface="Times New Roman" panose="02020603050405020304" pitchFamily="18" charset="0"/>
                <a:cs typeface="Times New Roman" panose="02020603050405020304" pitchFamily="18" charset="0"/>
              </a:defRPr>
            </a:lvl1pPr>
          </a:lstStyle>
          <a:p>
            <a:fld id="{5771DB1C-B372-4CFA-B223-ECAC3FCFC319}" type="slidenum">
              <a:rPr lang="en-US" smtClean="0"/>
              <a:pPr/>
              <a:t>‹#›</a:t>
            </a:fld>
            <a:endParaRPr lang="en-US"/>
          </a:p>
        </p:txBody>
      </p:sp>
      <p:cxnSp>
        <p:nvCxnSpPr>
          <p:cNvPr id="10" name="Straight Connector 9"/>
          <p:cNvCxnSpPr/>
          <p:nvPr/>
        </p:nvCxnSpPr>
        <p:spPr>
          <a:xfrm>
            <a:off x="228600" y="1217145"/>
            <a:ext cx="117221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C:\Users\Administrator\Desktop\thesis-slide\uit-logo.png">
            <a:extLst>
              <a:ext uri="{FF2B5EF4-FFF2-40B4-BE49-F238E27FC236}">
                <a16:creationId xmlns:a16="http://schemas.microsoft.com/office/drawing/2014/main" id="{431D5121-9F02-4F10-B39E-0BA49CB0603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13071"/>
            <a:ext cx="898909" cy="89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66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5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just"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acebook.com/busines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facebook.com/business/ad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weetdeck.twitter.com/"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hootsuite.com/"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linkedin.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interest.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nstagram.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sproutsocia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ootsuite.com/products/social-media-analytic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marketingplatform.google.com/about/analytic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TỐI ƯU HOÁ</a:t>
            </a:r>
            <a:br>
              <a:rPr lang="en-US" sz="5400" dirty="0"/>
            </a:br>
            <a:r>
              <a:rPr lang="en-US" sz="5400" dirty="0"/>
              <a:t>CÔNG CỤ TÌM KIẾM</a:t>
            </a:r>
          </a:p>
        </p:txBody>
      </p:sp>
      <p:sp>
        <p:nvSpPr>
          <p:cNvPr id="3" name="Subtitle 2"/>
          <p:cNvSpPr>
            <a:spLocks noGrp="1"/>
          </p:cNvSpPr>
          <p:nvPr>
            <p:ph type="subTitle" idx="1"/>
          </p:nvPr>
        </p:nvSpPr>
        <p:spPr/>
        <p:txBody>
          <a:bodyPr/>
          <a:lstStyle/>
          <a:p>
            <a:r>
              <a:rPr lang="en-US" cap="none"/>
              <a:t>Biên soạn: ThS. Võ Tấn Khoa</a:t>
            </a:r>
          </a:p>
        </p:txBody>
      </p:sp>
    </p:spTree>
    <p:extLst>
      <p:ext uri="{BB962C8B-B14F-4D97-AF65-F5344CB8AC3E}">
        <p14:creationId xmlns:p14="http://schemas.microsoft.com/office/powerpoint/2010/main" val="345904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96B3A-B25D-0C4E-8732-304185A5D0A5}"/>
              </a:ext>
            </a:extLst>
          </p:cNvPr>
          <p:cNvSpPr>
            <a:spLocks noGrp="1"/>
          </p:cNvSpPr>
          <p:nvPr>
            <p:ph type="title"/>
          </p:nvPr>
        </p:nvSpPr>
        <p:spPr/>
        <p:txBody>
          <a:bodyPr/>
          <a:lstStyle/>
          <a:p>
            <a:r>
              <a:rPr lang="en-VN" dirty="0"/>
              <a:t>2. Facebook và SEO</a:t>
            </a:r>
          </a:p>
        </p:txBody>
      </p:sp>
      <p:sp>
        <p:nvSpPr>
          <p:cNvPr id="3" name="Content Placeholder 2">
            <a:extLst>
              <a:ext uri="{FF2B5EF4-FFF2-40B4-BE49-F238E27FC236}">
                <a16:creationId xmlns:a16="http://schemas.microsoft.com/office/drawing/2014/main" id="{DF181C75-8569-7049-92EC-83A20B4273B8}"/>
              </a:ext>
            </a:extLst>
          </p:cNvPr>
          <p:cNvSpPr>
            <a:spLocks noGrp="1"/>
          </p:cNvSpPr>
          <p:nvPr>
            <p:ph idx="1"/>
          </p:nvPr>
        </p:nvSpPr>
        <p:spPr/>
        <p:txBody>
          <a:bodyPr>
            <a:normAutofit/>
          </a:bodyPr>
          <a:lstStyle/>
          <a:p>
            <a:pPr>
              <a:buFont typeface="Wingdings" pitchFamily="2" charset="2"/>
              <a:buChar char="Ø"/>
            </a:pPr>
            <a:r>
              <a:rPr lang="vi-VN" dirty="0"/>
              <a:t>Bạn cũng có thể sử dụng quảng cáo Facebook để:</a:t>
            </a:r>
          </a:p>
          <a:p>
            <a:pPr lvl="1">
              <a:buFont typeface="Arial" panose="020B0604020202020204" pitchFamily="34" charset="0"/>
              <a:buChar char="•"/>
            </a:pPr>
            <a:r>
              <a:rPr lang="vi-VN" i="1" dirty="0"/>
              <a:t>Tăng hiển thị </a:t>
            </a:r>
            <a:r>
              <a:rPr lang="vi-VN" dirty="0"/>
              <a:t>cho các bài đăng của mình, </a:t>
            </a:r>
          </a:p>
          <a:p>
            <a:pPr lvl="1">
              <a:buFont typeface="Arial" panose="020B0604020202020204" pitchFamily="34" charset="0"/>
              <a:buChar char="•"/>
            </a:pPr>
            <a:r>
              <a:rPr lang="vi-VN" dirty="0"/>
              <a:t>Thậm chí chạy các chiến dịch quảng cáo cho một </a:t>
            </a:r>
            <a:r>
              <a:rPr lang="vi-VN" i="1" dirty="0"/>
              <a:t>khuyến mại</a:t>
            </a:r>
            <a:r>
              <a:rPr lang="vi-VN" dirty="0"/>
              <a:t>. </a:t>
            </a:r>
          </a:p>
          <a:p>
            <a:pPr>
              <a:buFont typeface="Wingdings" pitchFamily="2" charset="2"/>
              <a:buChar char="Ø"/>
            </a:pPr>
            <a:r>
              <a:rPr lang="vi-VN" dirty="0"/>
              <a:t>Quảng cáo trên Facebook là một cách khá hay ho để xây dựng người theo dõi, hoạt động xã hội và doanh số giới thiệu </a:t>
            </a:r>
            <a:r>
              <a:rPr lang="vi-VN" b="1" i="1" dirty="0"/>
              <a:t>nhưng</a:t>
            </a:r>
            <a:r>
              <a:rPr lang="vi-VN" dirty="0"/>
              <a:t> chỉ dành cho các dự án có ngân sách.</a:t>
            </a:r>
          </a:p>
          <a:p>
            <a:pPr>
              <a:buFont typeface="Wingdings" pitchFamily="2" charset="2"/>
              <a:buChar char="Ø"/>
            </a:pPr>
            <a:r>
              <a:rPr lang="vi-VN" dirty="0"/>
              <a:t>Facebook for business</a:t>
            </a:r>
          </a:p>
          <a:p>
            <a:pPr marL="201168" lvl="1" indent="0">
              <a:buNone/>
            </a:pPr>
            <a:r>
              <a:rPr lang="vi-VN" dirty="0">
                <a:hlinkClick r:id="rId3"/>
              </a:rPr>
              <a:t>https://www.facebook.com/business</a:t>
            </a:r>
            <a:endParaRPr lang="vi-VN" dirty="0"/>
          </a:p>
          <a:p>
            <a:pPr>
              <a:buFont typeface="Wingdings" pitchFamily="2" charset="2"/>
              <a:buChar char="Ø"/>
            </a:pPr>
            <a:r>
              <a:rPr lang="vi-VN" dirty="0"/>
              <a:t>Facebook advertising</a:t>
            </a:r>
          </a:p>
          <a:p>
            <a:pPr lvl="1">
              <a:buFont typeface="Wingdings" pitchFamily="2" charset="2"/>
              <a:buChar char="Ø"/>
            </a:pPr>
            <a:r>
              <a:rPr lang="vi-VN" dirty="0">
                <a:hlinkClick r:id="rId4"/>
              </a:rPr>
              <a:t>https://www.facebook.com/business/ads</a:t>
            </a:r>
            <a:endParaRPr lang="vi-VN" dirty="0"/>
          </a:p>
        </p:txBody>
      </p:sp>
      <p:sp>
        <p:nvSpPr>
          <p:cNvPr id="4" name="Slide Number Placeholder 3">
            <a:extLst>
              <a:ext uri="{FF2B5EF4-FFF2-40B4-BE49-F238E27FC236}">
                <a16:creationId xmlns:a16="http://schemas.microsoft.com/office/drawing/2014/main" id="{49586D95-5CCE-8B46-9CDF-8440F4DF6C5E}"/>
              </a:ext>
            </a:extLst>
          </p:cNvPr>
          <p:cNvSpPr>
            <a:spLocks noGrp="1"/>
          </p:cNvSpPr>
          <p:nvPr>
            <p:ph type="sldNum" sz="quarter" idx="12"/>
          </p:nvPr>
        </p:nvSpPr>
        <p:spPr/>
        <p:txBody>
          <a:bodyPr/>
          <a:lstStyle/>
          <a:p>
            <a:fld id="{5771DB1C-B372-4CFA-B223-ECAC3FCFC319}" type="slidenum">
              <a:rPr lang="en-US" smtClean="0"/>
              <a:t>10</a:t>
            </a:fld>
            <a:endParaRPr lang="en-US"/>
          </a:p>
        </p:txBody>
      </p:sp>
      <p:pic>
        <p:nvPicPr>
          <p:cNvPr id="5" name="Picture 4">
            <a:extLst>
              <a:ext uri="{FF2B5EF4-FFF2-40B4-BE49-F238E27FC236}">
                <a16:creationId xmlns:a16="http://schemas.microsoft.com/office/drawing/2014/main" id="{B8B124E6-FBC4-B746-BCFF-2B35C024FC7A}"/>
              </a:ext>
            </a:extLst>
          </p:cNvPr>
          <p:cNvPicPr>
            <a:picLocks noChangeAspect="1"/>
          </p:cNvPicPr>
          <p:nvPr/>
        </p:nvPicPr>
        <p:blipFill>
          <a:blip r:embed="rId5"/>
          <a:stretch>
            <a:fillRect/>
          </a:stretch>
        </p:blipFill>
        <p:spPr>
          <a:xfrm>
            <a:off x="6566476" y="3429000"/>
            <a:ext cx="3134252" cy="3273552"/>
          </a:xfrm>
          <a:prstGeom prst="rect">
            <a:avLst/>
          </a:prstGeom>
        </p:spPr>
      </p:pic>
    </p:spTree>
    <p:extLst>
      <p:ext uri="{BB962C8B-B14F-4D97-AF65-F5344CB8AC3E}">
        <p14:creationId xmlns:p14="http://schemas.microsoft.com/office/powerpoint/2010/main" val="3684728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97DF-A18D-8746-A71D-B297D3922A48}"/>
              </a:ext>
            </a:extLst>
          </p:cNvPr>
          <p:cNvSpPr>
            <a:spLocks noGrp="1"/>
          </p:cNvSpPr>
          <p:nvPr>
            <p:ph type="title"/>
          </p:nvPr>
        </p:nvSpPr>
        <p:spPr/>
        <p:txBody>
          <a:bodyPr/>
          <a:lstStyle/>
          <a:p>
            <a:r>
              <a:rPr lang="en-VN" dirty="0"/>
              <a:t>3. Twitter với SEO</a:t>
            </a:r>
          </a:p>
        </p:txBody>
      </p:sp>
      <p:sp>
        <p:nvSpPr>
          <p:cNvPr id="3" name="Content Placeholder 2">
            <a:extLst>
              <a:ext uri="{FF2B5EF4-FFF2-40B4-BE49-F238E27FC236}">
                <a16:creationId xmlns:a16="http://schemas.microsoft.com/office/drawing/2014/main" id="{78660652-542A-8042-A9A8-3B22EF855D35}"/>
              </a:ext>
            </a:extLst>
          </p:cNvPr>
          <p:cNvSpPr>
            <a:spLocks noGrp="1"/>
          </p:cNvSpPr>
          <p:nvPr>
            <p:ph idx="1"/>
          </p:nvPr>
        </p:nvSpPr>
        <p:spPr/>
        <p:txBody>
          <a:bodyPr>
            <a:normAutofit fontScale="92500" lnSpcReduction="10000"/>
          </a:bodyPr>
          <a:lstStyle/>
          <a:p>
            <a:pPr>
              <a:buFont typeface="Wingdings" pitchFamily="2" charset="2"/>
              <a:buChar char="Ø"/>
            </a:pPr>
            <a:r>
              <a:rPr lang="vi-VN" dirty="0"/>
              <a:t>Twitter chứa đầy thảo luận về các tin tức và sự kiện </a:t>
            </a:r>
            <a:r>
              <a:rPr lang="vi-VN" i="1" dirty="0"/>
              <a:t>mới nhất </a:t>
            </a:r>
            <a:r>
              <a:rPr lang="vi-VN" dirty="0"/>
              <a:t>trên thế giới. </a:t>
            </a:r>
          </a:p>
          <a:p>
            <a:pPr>
              <a:buFont typeface="Wingdings" pitchFamily="2" charset="2"/>
              <a:buChar char="Ø"/>
            </a:pPr>
            <a:r>
              <a:rPr lang="vi-VN" dirty="0"/>
              <a:t>Trong nhiều trường hợp, những tin bài nóng hổi được đăng tải trên Twitter </a:t>
            </a:r>
            <a:r>
              <a:rPr lang="vi-VN" i="1" dirty="0"/>
              <a:t>trước</a:t>
            </a:r>
            <a:r>
              <a:rPr lang="vi-VN" dirty="0"/>
              <a:t> các hãng thông tấn lớn trên thế giới. </a:t>
            </a:r>
          </a:p>
          <a:p>
            <a:pPr lvl="1">
              <a:buFont typeface="Arial" panose="020B0604020202020204" pitchFamily="34" charset="0"/>
              <a:buChar char="•"/>
            </a:pPr>
            <a:r>
              <a:rPr lang="vi-VN" dirty="0"/>
              <a:t>Ví dụ: Sự kiện Osama Bin Laden.</a:t>
            </a:r>
          </a:p>
          <a:p>
            <a:pPr>
              <a:buFont typeface="Wingdings" pitchFamily="2" charset="2"/>
              <a:buChar char="Ø"/>
            </a:pPr>
            <a:r>
              <a:rPr lang="vi-VN" dirty="0"/>
              <a:t>Google đã nhận ra điều này và </a:t>
            </a:r>
            <a:r>
              <a:rPr lang="vi-VN" i="1" dirty="0"/>
              <a:t>sử dụng </a:t>
            </a:r>
            <a:r>
              <a:rPr lang="vi-VN" dirty="0"/>
              <a:t>hoạt động của Twitter trong thuật toán của họ. </a:t>
            </a:r>
          </a:p>
          <a:p>
            <a:pPr>
              <a:buFont typeface="Wingdings" pitchFamily="2" charset="2"/>
              <a:buChar char="Ø"/>
            </a:pPr>
            <a:r>
              <a:rPr lang="vi-VN" dirty="0"/>
              <a:t>Sử dụng Twitter để xây dựng sức mạnh SEO tổng thể của mình.</a:t>
            </a:r>
          </a:p>
          <a:p>
            <a:pPr>
              <a:buFont typeface="Wingdings" pitchFamily="2" charset="2"/>
              <a:buChar char="Ø"/>
            </a:pPr>
            <a:r>
              <a:rPr lang="vi-VN" dirty="0"/>
              <a:t>Quản lý tài khoản dễ dàng.</a:t>
            </a:r>
          </a:p>
          <a:p>
            <a:pPr>
              <a:buFont typeface="Wingdings" pitchFamily="2" charset="2"/>
              <a:buChar char="Ø"/>
            </a:pPr>
            <a:r>
              <a:rPr lang="vi-VN" dirty="0"/>
              <a:t>Có thể lên lịch trước cho rất nhiều tweet của mình mà không bị spam.</a:t>
            </a:r>
          </a:p>
          <a:p>
            <a:pPr lvl="1">
              <a:buFont typeface="Arial" panose="020B0604020202020204" pitchFamily="34" charset="0"/>
              <a:buChar char="•"/>
            </a:pPr>
            <a:r>
              <a:rPr lang="vi-VN" dirty="0"/>
              <a:t>Có thể dùng </a:t>
            </a:r>
            <a:r>
              <a:rPr lang="vi-VN" i="1" dirty="0"/>
              <a:t>Hootsuite</a:t>
            </a:r>
            <a:r>
              <a:rPr lang="vi-VN" dirty="0"/>
              <a:t> để bắt đầu xây dựng số lượng tweet. </a:t>
            </a:r>
          </a:p>
          <a:p>
            <a:pPr lvl="1">
              <a:buFont typeface="Arial" panose="020B0604020202020204" pitchFamily="34" charset="0"/>
              <a:buChar char="•"/>
            </a:pPr>
            <a:r>
              <a:rPr lang="vi-VN" dirty="0"/>
              <a:t>Tweet có liên quan và thông tin về ngành của bạn. </a:t>
            </a:r>
          </a:p>
          <a:p>
            <a:pPr lvl="1">
              <a:buFont typeface="Arial" panose="020B0604020202020204" pitchFamily="34" charset="0"/>
              <a:buChar char="•"/>
            </a:pPr>
            <a:r>
              <a:rPr lang="vi-VN" dirty="0"/>
              <a:t>Đặt mục tiêu tối đa 12 tweet mỗi ngày. </a:t>
            </a:r>
          </a:p>
        </p:txBody>
      </p:sp>
      <p:sp>
        <p:nvSpPr>
          <p:cNvPr id="4" name="Slide Number Placeholder 3">
            <a:extLst>
              <a:ext uri="{FF2B5EF4-FFF2-40B4-BE49-F238E27FC236}">
                <a16:creationId xmlns:a16="http://schemas.microsoft.com/office/drawing/2014/main" id="{CE86A4C4-E515-124B-BCF9-943090A300FB}"/>
              </a:ext>
            </a:extLst>
          </p:cNvPr>
          <p:cNvSpPr>
            <a:spLocks noGrp="1"/>
          </p:cNvSpPr>
          <p:nvPr>
            <p:ph type="sldNum" sz="quarter" idx="12"/>
          </p:nvPr>
        </p:nvSpPr>
        <p:spPr/>
        <p:txBody>
          <a:bodyPr/>
          <a:lstStyle/>
          <a:p>
            <a:fld id="{5771DB1C-B372-4CFA-B223-ECAC3FCFC319}" type="slidenum">
              <a:rPr lang="en-US" smtClean="0"/>
              <a:t>11</a:t>
            </a:fld>
            <a:endParaRPr lang="en-US"/>
          </a:p>
        </p:txBody>
      </p:sp>
      <p:pic>
        <p:nvPicPr>
          <p:cNvPr id="5" name="Picture 4">
            <a:extLst>
              <a:ext uri="{FF2B5EF4-FFF2-40B4-BE49-F238E27FC236}">
                <a16:creationId xmlns:a16="http://schemas.microsoft.com/office/drawing/2014/main" id="{C3D7673B-B0D6-E545-B61C-C9652D986F0E}"/>
              </a:ext>
            </a:extLst>
          </p:cNvPr>
          <p:cNvPicPr>
            <a:picLocks noChangeAspect="1"/>
          </p:cNvPicPr>
          <p:nvPr/>
        </p:nvPicPr>
        <p:blipFill>
          <a:blip r:embed="rId2"/>
          <a:stretch>
            <a:fillRect/>
          </a:stretch>
        </p:blipFill>
        <p:spPr>
          <a:xfrm>
            <a:off x="7576782" y="4857609"/>
            <a:ext cx="2106205" cy="1102247"/>
          </a:xfrm>
          <a:prstGeom prst="rect">
            <a:avLst/>
          </a:prstGeom>
        </p:spPr>
      </p:pic>
    </p:spTree>
    <p:extLst>
      <p:ext uri="{BB962C8B-B14F-4D97-AF65-F5344CB8AC3E}">
        <p14:creationId xmlns:p14="http://schemas.microsoft.com/office/powerpoint/2010/main" val="726271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6C2C-393E-5D45-AF16-2A2C9887B0BE}"/>
              </a:ext>
            </a:extLst>
          </p:cNvPr>
          <p:cNvSpPr>
            <a:spLocks noGrp="1"/>
          </p:cNvSpPr>
          <p:nvPr>
            <p:ph type="title"/>
          </p:nvPr>
        </p:nvSpPr>
        <p:spPr/>
        <p:txBody>
          <a:bodyPr/>
          <a:lstStyle/>
          <a:p>
            <a:r>
              <a:rPr lang="en-VN" dirty="0"/>
              <a:t>3. Twitter với SEO</a:t>
            </a:r>
          </a:p>
        </p:txBody>
      </p:sp>
      <p:sp>
        <p:nvSpPr>
          <p:cNvPr id="3" name="Content Placeholder 2">
            <a:extLst>
              <a:ext uri="{FF2B5EF4-FFF2-40B4-BE49-F238E27FC236}">
                <a16:creationId xmlns:a16="http://schemas.microsoft.com/office/drawing/2014/main" id="{34F93434-B54D-DE47-ACB7-00E5661630A0}"/>
              </a:ext>
            </a:extLst>
          </p:cNvPr>
          <p:cNvSpPr>
            <a:spLocks noGrp="1"/>
          </p:cNvSpPr>
          <p:nvPr>
            <p:ph idx="1"/>
          </p:nvPr>
        </p:nvSpPr>
        <p:spPr>
          <a:xfrm>
            <a:off x="228600" y="1276131"/>
            <a:ext cx="6135624" cy="4883369"/>
          </a:xfrm>
        </p:spPr>
        <p:txBody>
          <a:bodyPr>
            <a:normAutofit lnSpcReduction="10000"/>
          </a:bodyPr>
          <a:lstStyle/>
          <a:p>
            <a:pPr algn="l">
              <a:buFont typeface="Wingdings" pitchFamily="2" charset="2"/>
              <a:buChar char="Ø"/>
            </a:pPr>
            <a:r>
              <a:rPr lang="vi-VN" dirty="0"/>
              <a:t>Tweetdeck -Free </a:t>
            </a:r>
            <a:r>
              <a:rPr lang="vi-VN" dirty="0">
                <a:hlinkClick r:id="rId2"/>
              </a:rPr>
              <a:t>https://tweetdeck.twitter.com/</a:t>
            </a:r>
            <a:endParaRPr lang="vi-VN" dirty="0"/>
          </a:p>
          <a:p>
            <a:pPr lvl="1" algn="l">
              <a:buFont typeface="Arial" panose="020B0604020202020204" pitchFamily="34" charset="0"/>
              <a:buChar char="•"/>
            </a:pPr>
            <a:r>
              <a:rPr lang="vi-VN" dirty="0"/>
              <a:t>Phần mềm quản lý Twitter miễn phí và dễ dàng. </a:t>
            </a:r>
          </a:p>
          <a:p>
            <a:pPr lvl="1" algn="l">
              <a:buFont typeface="Arial" panose="020B0604020202020204" pitchFamily="34" charset="0"/>
              <a:buChar char="•"/>
            </a:pPr>
            <a:r>
              <a:rPr lang="vi-VN" dirty="0"/>
              <a:t>Có thể cài đặt Tweetdeck trên máy tính và quản lý toàn bộ tài khoản Twitter của mình từ bên trong chương trình. </a:t>
            </a:r>
          </a:p>
          <a:p>
            <a:pPr lvl="1" algn="l">
              <a:buFont typeface="Arial" panose="020B0604020202020204" pitchFamily="34" charset="0"/>
              <a:buChar char="•"/>
            </a:pPr>
            <a:r>
              <a:rPr lang="vi-VN" dirty="0"/>
              <a:t>Các tính năng phổ biến bao gồm:</a:t>
            </a:r>
          </a:p>
          <a:p>
            <a:pPr lvl="2" algn="l">
              <a:buFont typeface="Wingdings" pitchFamily="2" charset="2"/>
              <a:buChar char="§"/>
            </a:pPr>
            <a:r>
              <a:rPr lang="vi-VN" dirty="0"/>
              <a:t>Quản lý nhiều tài khoản.</a:t>
            </a:r>
          </a:p>
          <a:p>
            <a:pPr lvl="2" algn="l">
              <a:buFont typeface="Wingdings" pitchFamily="2" charset="2"/>
              <a:buChar char="§"/>
            </a:pPr>
            <a:r>
              <a:rPr lang="vi-VN" dirty="0"/>
              <a:t>Lên lịch tweet. </a:t>
            </a:r>
          </a:p>
          <a:p>
            <a:pPr lvl="2" algn="l">
              <a:buFont typeface="Wingdings" pitchFamily="2" charset="2"/>
              <a:buChar char="§"/>
            </a:pPr>
            <a:r>
              <a:rPr lang="vi-VN" dirty="0"/>
              <a:t>Sắp xếp </a:t>
            </a:r>
            <a:r>
              <a:rPr lang="vi-VN" i="1" dirty="0"/>
              <a:t>nguồn cấp dữ </a:t>
            </a:r>
            <a:r>
              <a:rPr lang="vi-VN" dirty="0"/>
              <a:t>liệu để bạn chỉ thấy các cập nhật từ Twitterers mà bạn quan tâm.</a:t>
            </a:r>
          </a:p>
        </p:txBody>
      </p:sp>
      <p:sp>
        <p:nvSpPr>
          <p:cNvPr id="4" name="Slide Number Placeholder 3">
            <a:extLst>
              <a:ext uri="{FF2B5EF4-FFF2-40B4-BE49-F238E27FC236}">
                <a16:creationId xmlns:a16="http://schemas.microsoft.com/office/drawing/2014/main" id="{9103F5F1-2876-4948-A5C0-6C756BDF8736}"/>
              </a:ext>
            </a:extLst>
          </p:cNvPr>
          <p:cNvSpPr>
            <a:spLocks noGrp="1"/>
          </p:cNvSpPr>
          <p:nvPr>
            <p:ph type="sldNum" sz="quarter" idx="12"/>
          </p:nvPr>
        </p:nvSpPr>
        <p:spPr/>
        <p:txBody>
          <a:bodyPr/>
          <a:lstStyle/>
          <a:p>
            <a:fld id="{5771DB1C-B372-4CFA-B223-ECAC3FCFC319}" type="slidenum">
              <a:rPr lang="en-US" smtClean="0"/>
              <a:t>12</a:t>
            </a:fld>
            <a:endParaRPr lang="en-US"/>
          </a:p>
        </p:txBody>
      </p:sp>
      <p:pic>
        <p:nvPicPr>
          <p:cNvPr id="5" name="Picture 4">
            <a:extLst>
              <a:ext uri="{FF2B5EF4-FFF2-40B4-BE49-F238E27FC236}">
                <a16:creationId xmlns:a16="http://schemas.microsoft.com/office/drawing/2014/main" id="{1F565652-96D5-D44A-9017-3E0C7779CF91}"/>
              </a:ext>
            </a:extLst>
          </p:cNvPr>
          <p:cNvPicPr>
            <a:picLocks noChangeAspect="1"/>
          </p:cNvPicPr>
          <p:nvPr/>
        </p:nvPicPr>
        <p:blipFill>
          <a:blip r:embed="rId3"/>
          <a:stretch>
            <a:fillRect/>
          </a:stretch>
        </p:blipFill>
        <p:spPr>
          <a:xfrm>
            <a:off x="4866386" y="3367295"/>
            <a:ext cx="1947164" cy="1464146"/>
          </a:xfrm>
          <a:prstGeom prst="rect">
            <a:avLst/>
          </a:prstGeom>
        </p:spPr>
      </p:pic>
      <p:pic>
        <p:nvPicPr>
          <p:cNvPr id="6" name="Picture 5">
            <a:extLst>
              <a:ext uri="{FF2B5EF4-FFF2-40B4-BE49-F238E27FC236}">
                <a16:creationId xmlns:a16="http://schemas.microsoft.com/office/drawing/2014/main" id="{62E7795A-C64E-4040-8811-18188557EC49}"/>
              </a:ext>
            </a:extLst>
          </p:cNvPr>
          <p:cNvPicPr>
            <a:picLocks noChangeAspect="1"/>
          </p:cNvPicPr>
          <p:nvPr/>
        </p:nvPicPr>
        <p:blipFill>
          <a:blip r:embed="rId4"/>
          <a:stretch>
            <a:fillRect/>
          </a:stretch>
        </p:blipFill>
        <p:spPr>
          <a:xfrm>
            <a:off x="6813550" y="1829833"/>
            <a:ext cx="5117333" cy="3198333"/>
          </a:xfrm>
          <a:prstGeom prst="rect">
            <a:avLst/>
          </a:prstGeom>
        </p:spPr>
      </p:pic>
    </p:spTree>
    <p:extLst>
      <p:ext uri="{BB962C8B-B14F-4D97-AF65-F5344CB8AC3E}">
        <p14:creationId xmlns:p14="http://schemas.microsoft.com/office/powerpoint/2010/main" val="39797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6C2C-393E-5D45-AF16-2A2C9887B0BE}"/>
              </a:ext>
            </a:extLst>
          </p:cNvPr>
          <p:cNvSpPr>
            <a:spLocks noGrp="1"/>
          </p:cNvSpPr>
          <p:nvPr>
            <p:ph type="title"/>
          </p:nvPr>
        </p:nvSpPr>
        <p:spPr/>
        <p:txBody>
          <a:bodyPr/>
          <a:lstStyle/>
          <a:p>
            <a:r>
              <a:rPr lang="en-VN" dirty="0"/>
              <a:t>3. Twitter với SEO</a:t>
            </a:r>
          </a:p>
        </p:txBody>
      </p:sp>
      <p:sp>
        <p:nvSpPr>
          <p:cNvPr id="3" name="Content Placeholder 2">
            <a:extLst>
              <a:ext uri="{FF2B5EF4-FFF2-40B4-BE49-F238E27FC236}">
                <a16:creationId xmlns:a16="http://schemas.microsoft.com/office/drawing/2014/main" id="{34F93434-B54D-DE47-ACB7-00E5661630A0}"/>
              </a:ext>
            </a:extLst>
          </p:cNvPr>
          <p:cNvSpPr>
            <a:spLocks noGrp="1"/>
          </p:cNvSpPr>
          <p:nvPr>
            <p:ph idx="1"/>
          </p:nvPr>
        </p:nvSpPr>
        <p:spPr>
          <a:xfrm>
            <a:off x="228600" y="1276131"/>
            <a:ext cx="5867400" cy="4883369"/>
          </a:xfrm>
        </p:spPr>
        <p:txBody>
          <a:bodyPr>
            <a:normAutofit/>
          </a:bodyPr>
          <a:lstStyle/>
          <a:p>
            <a:pPr>
              <a:buFont typeface="Wingdings" pitchFamily="2" charset="2"/>
              <a:buChar char="Ø"/>
            </a:pPr>
            <a:r>
              <a:rPr lang="vi-VN" dirty="0"/>
              <a:t>Hootsuite - Free to start. $29 monthly for power users. </a:t>
            </a:r>
            <a:r>
              <a:rPr lang="vi-VN" dirty="0">
                <a:hlinkClick r:id="rId2"/>
              </a:rPr>
              <a:t>https://www.hootsuite.com/</a:t>
            </a:r>
            <a:endParaRPr lang="vi-VN" dirty="0"/>
          </a:p>
          <a:p>
            <a:pPr lvl="1">
              <a:buFont typeface="Arial" panose="020B0604020202020204" pitchFamily="34" charset="0"/>
              <a:buChar char="•"/>
            </a:pPr>
            <a:r>
              <a:rPr lang="vi-VN" dirty="0"/>
              <a:t>Lên lịch tweet.</a:t>
            </a:r>
          </a:p>
          <a:p>
            <a:pPr lvl="1">
              <a:buFont typeface="Arial" panose="020B0604020202020204" pitchFamily="34" charset="0"/>
              <a:buChar char="•"/>
            </a:pPr>
            <a:r>
              <a:rPr lang="vi-VN" dirty="0"/>
              <a:t>Phân tích lưu lượng truy cập mạng xã hội.</a:t>
            </a:r>
          </a:p>
          <a:p>
            <a:pPr lvl="1">
              <a:buFont typeface="Arial" panose="020B0604020202020204" pitchFamily="34" charset="0"/>
              <a:buChar char="•"/>
            </a:pPr>
            <a:r>
              <a:rPr lang="vi-VN" dirty="0"/>
              <a:t>Quản lý nhiều tài khoản.</a:t>
            </a:r>
          </a:p>
          <a:p>
            <a:pPr lvl="1">
              <a:buFont typeface="Arial" panose="020B0604020202020204" pitchFamily="34" charset="0"/>
              <a:buChar char="•"/>
            </a:pPr>
            <a:r>
              <a:rPr lang="vi-VN" dirty="0"/>
              <a:t>Tạo báo cáo truyền thông xã hội để theo dõi thành công của bạn và hơn thế nữa. </a:t>
            </a:r>
          </a:p>
          <a:p>
            <a:pPr lvl="1">
              <a:buFont typeface="Arial" panose="020B0604020202020204" pitchFamily="34" charset="0"/>
              <a:buChar char="•"/>
            </a:pPr>
            <a:r>
              <a:rPr lang="vi-VN" dirty="0"/>
              <a:t>Được đề xuất cho người dùng thành thạo hoặc tự động hóa nhiều tài khoản.</a:t>
            </a:r>
          </a:p>
        </p:txBody>
      </p:sp>
      <p:sp>
        <p:nvSpPr>
          <p:cNvPr id="4" name="Slide Number Placeholder 3">
            <a:extLst>
              <a:ext uri="{FF2B5EF4-FFF2-40B4-BE49-F238E27FC236}">
                <a16:creationId xmlns:a16="http://schemas.microsoft.com/office/drawing/2014/main" id="{9103F5F1-2876-4948-A5C0-6C756BDF8736}"/>
              </a:ext>
            </a:extLst>
          </p:cNvPr>
          <p:cNvSpPr>
            <a:spLocks noGrp="1"/>
          </p:cNvSpPr>
          <p:nvPr>
            <p:ph type="sldNum" sz="quarter" idx="12"/>
          </p:nvPr>
        </p:nvSpPr>
        <p:spPr/>
        <p:txBody>
          <a:bodyPr/>
          <a:lstStyle/>
          <a:p>
            <a:fld id="{5771DB1C-B372-4CFA-B223-ECAC3FCFC319}" type="slidenum">
              <a:rPr lang="en-US" smtClean="0"/>
              <a:t>13</a:t>
            </a:fld>
            <a:endParaRPr lang="en-US"/>
          </a:p>
        </p:txBody>
      </p:sp>
      <p:pic>
        <p:nvPicPr>
          <p:cNvPr id="6" name="Picture 5">
            <a:extLst>
              <a:ext uri="{FF2B5EF4-FFF2-40B4-BE49-F238E27FC236}">
                <a16:creationId xmlns:a16="http://schemas.microsoft.com/office/drawing/2014/main" id="{6F4E30AD-CFBB-C544-83CE-1426D655ED83}"/>
              </a:ext>
            </a:extLst>
          </p:cNvPr>
          <p:cNvPicPr>
            <a:picLocks noChangeAspect="1"/>
          </p:cNvPicPr>
          <p:nvPr/>
        </p:nvPicPr>
        <p:blipFill>
          <a:blip r:embed="rId3"/>
          <a:stretch>
            <a:fillRect/>
          </a:stretch>
        </p:blipFill>
        <p:spPr>
          <a:xfrm>
            <a:off x="1352169" y="5248194"/>
            <a:ext cx="1810131" cy="1019037"/>
          </a:xfrm>
          <a:prstGeom prst="rect">
            <a:avLst/>
          </a:prstGeom>
        </p:spPr>
      </p:pic>
      <p:pic>
        <p:nvPicPr>
          <p:cNvPr id="7" name="Picture 6">
            <a:extLst>
              <a:ext uri="{FF2B5EF4-FFF2-40B4-BE49-F238E27FC236}">
                <a16:creationId xmlns:a16="http://schemas.microsoft.com/office/drawing/2014/main" id="{12BD13AF-2FEE-8445-B47A-60867F2565BE}"/>
              </a:ext>
            </a:extLst>
          </p:cNvPr>
          <p:cNvPicPr>
            <a:picLocks noChangeAspect="1"/>
          </p:cNvPicPr>
          <p:nvPr/>
        </p:nvPicPr>
        <p:blipFill>
          <a:blip r:embed="rId4"/>
          <a:stretch>
            <a:fillRect/>
          </a:stretch>
        </p:blipFill>
        <p:spPr>
          <a:xfrm>
            <a:off x="6633574" y="1276131"/>
            <a:ext cx="5329826" cy="5028138"/>
          </a:xfrm>
          <a:prstGeom prst="rect">
            <a:avLst/>
          </a:prstGeom>
        </p:spPr>
      </p:pic>
    </p:spTree>
    <p:extLst>
      <p:ext uri="{BB962C8B-B14F-4D97-AF65-F5344CB8AC3E}">
        <p14:creationId xmlns:p14="http://schemas.microsoft.com/office/powerpoint/2010/main" val="383026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6124-A51F-6B43-A73D-F508DE7BBB0D}"/>
              </a:ext>
            </a:extLst>
          </p:cNvPr>
          <p:cNvSpPr>
            <a:spLocks noGrp="1"/>
          </p:cNvSpPr>
          <p:nvPr>
            <p:ph type="title"/>
          </p:nvPr>
        </p:nvSpPr>
        <p:spPr/>
        <p:txBody>
          <a:bodyPr/>
          <a:lstStyle/>
          <a:p>
            <a:r>
              <a:rPr lang="en-VN" dirty="0"/>
              <a:t>4. Các mạng xã hội khác</a:t>
            </a:r>
          </a:p>
        </p:txBody>
      </p:sp>
      <p:sp>
        <p:nvSpPr>
          <p:cNvPr id="3" name="Content Placeholder 2">
            <a:extLst>
              <a:ext uri="{FF2B5EF4-FFF2-40B4-BE49-F238E27FC236}">
                <a16:creationId xmlns:a16="http://schemas.microsoft.com/office/drawing/2014/main" id="{7E8351EB-A6E2-EF43-9920-BACD2DCD05F9}"/>
              </a:ext>
            </a:extLst>
          </p:cNvPr>
          <p:cNvSpPr>
            <a:spLocks noGrp="1"/>
          </p:cNvSpPr>
          <p:nvPr>
            <p:ph idx="1"/>
          </p:nvPr>
        </p:nvSpPr>
        <p:spPr>
          <a:xfrm>
            <a:off x="228600" y="1276131"/>
            <a:ext cx="5660136" cy="4883369"/>
          </a:xfrm>
        </p:spPr>
        <p:txBody>
          <a:bodyPr>
            <a:normAutofit/>
          </a:bodyPr>
          <a:lstStyle/>
          <a:p>
            <a:pPr>
              <a:buFont typeface="Wingdings" pitchFamily="2" charset="2"/>
              <a:buChar char="Ø"/>
            </a:pPr>
            <a:r>
              <a:rPr lang="vi-VN" dirty="0"/>
              <a:t>Nếu nguồn lực hạn chế, hãy tập trung vào Facebook, Youtube và Twitter.</a:t>
            </a:r>
          </a:p>
          <a:p>
            <a:pPr>
              <a:buFont typeface="Wingdings" pitchFamily="2" charset="2"/>
              <a:buChar char="Ø"/>
            </a:pPr>
            <a:r>
              <a:rPr lang="vi-VN" dirty="0"/>
              <a:t>Nếu làm SEO cho một thương hiệu lớn hoặc đội nhóm mạnh hãy mở rộng hoạt động xã hội của mình lên một số trang web truyền thông xã hội.</a:t>
            </a:r>
          </a:p>
          <a:p>
            <a:pPr>
              <a:buFont typeface="Wingdings" pitchFamily="2" charset="2"/>
              <a:buChar char="Ø"/>
            </a:pPr>
            <a:r>
              <a:rPr lang="vi-VN" dirty="0"/>
              <a:t>Thiết lập tài khoản trên các mạng, đăng trên các mạng có liên quan nhất đến doanh nghiệp của bạn.</a:t>
            </a:r>
          </a:p>
        </p:txBody>
      </p:sp>
      <p:sp>
        <p:nvSpPr>
          <p:cNvPr id="4" name="Slide Number Placeholder 3">
            <a:extLst>
              <a:ext uri="{FF2B5EF4-FFF2-40B4-BE49-F238E27FC236}">
                <a16:creationId xmlns:a16="http://schemas.microsoft.com/office/drawing/2014/main" id="{D51BC0B9-7F3C-8643-8493-F9656B1667A0}"/>
              </a:ext>
            </a:extLst>
          </p:cNvPr>
          <p:cNvSpPr>
            <a:spLocks noGrp="1"/>
          </p:cNvSpPr>
          <p:nvPr>
            <p:ph type="sldNum" sz="quarter" idx="12"/>
          </p:nvPr>
        </p:nvSpPr>
        <p:spPr/>
        <p:txBody>
          <a:bodyPr/>
          <a:lstStyle/>
          <a:p>
            <a:fld id="{5771DB1C-B372-4CFA-B223-ECAC3FCFC319}" type="slidenum">
              <a:rPr lang="en-US" smtClean="0"/>
              <a:t>14</a:t>
            </a:fld>
            <a:endParaRPr lang="en-US"/>
          </a:p>
        </p:txBody>
      </p:sp>
      <p:pic>
        <p:nvPicPr>
          <p:cNvPr id="5" name="Picture 4">
            <a:extLst>
              <a:ext uri="{FF2B5EF4-FFF2-40B4-BE49-F238E27FC236}">
                <a16:creationId xmlns:a16="http://schemas.microsoft.com/office/drawing/2014/main" id="{6440DCF4-CFC0-0749-9FD1-3DCF346F1E99}"/>
              </a:ext>
            </a:extLst>
          </p:cNvPr>
          <p:cNvPicPr>
            <a:picLocks noChangeAspect="1"/>
          </p:cNvPicPr>
          <p:nvPr/>
        </p:nvPicPr>
        <p:blipFill>
          <a:blip r:embed="rId2"/>
          <a:stretch>
            <a:fillRect/>
          </a:stretch>
        </p:blipFill>
        <p:spPr>
          <a:xfrm>
            <a:off x="5996037" y="1276131"/>
            <a:ext cx="5954662" cy="3112989"/>
          </a:xfrm>
          <a:prstGeom prst="rect">
            <a:avLst/>
          </a:prstGeom>
        </p:spPr>
      </p:pic>
    </p:spTree>
    <p:extLst>
      <p:ext uri="{BB962C8B-B14F-4D97-AF65-F5344CB8AC3E}">
        <p14:creationId xmlns:p14="http://schemas.microsoft.com/office/powerpoint/2010/main" val="126273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DE4F-5299-B348-BDD2-C1119B9B55F2}"/>
              </a:ext>
            </a:extLst>
          </p:cNvPr>
          <p:cNvSpPr>
            <a:spLocks noGrp="1"/>
          </p:cNvSpPr>
          <p:nvPr>
            <p:ph type="title"/>
          </p:nvPr>
        </p:nvSpPr>
        <p:spPr/>
        <p:txBody>
          <a:bodyPr/>
          <a:lstStyle/>
          <a:p>
            <a:r>
              <a:rPr lang="en-VN" dirty="0"/>
              <a:t>4.1 LinkedIn</a:t>
            </a:r>
          </a:p>
        </p:txBody>
      </p:sp>
      <p:sp>
        <p:nvSpPr>
          <p:cNvPr id="3" name="Content Placeholder 2">
            <a:extLst>
              <a:ext uri="{FF2B5EF4-FFF2-40B4-BE49-F238E27FC236}">
                <a16:creationId xmlns:a16="http://schemas.microsoft.com/office/drawing/2014/main" id="{9F29606E-5369-694A-A0AB-FA0F7A9DA1F8}"/>
              </a:ext>
            </a:extLst>
          </p:cNvPr>
          <p:cNvSpPr>
            <a:spLocks noGrp="1"/>
          </p:cNvSpPr>
          <p:nvPr>
            <p:ph idx="1"/>
          </p:nvPr>
        </p:nvSpPr>
        <p:spPr/>
        <p:txBody>
          <a:bodyPr/>
          <a:lstStyle/>
          <a:p>
            <a:pPr>
              <a:buFont typeface="Wingdings" pitchFamily="2" charset="2"/>
              <a:buChar char="Ø"/>
            </a:pPr>
            <a:r>
              <a:rPr lang="en-US" dirty="0">
                <a:hlinkClick r:id="rId2"/>
              </a:rPr>
              <a:t>https://www.linkedin.com/</a:t>
            </a:r>
            <a:endParaRPr lang="en-US" dirty="0"/>
          </a:p>
          <a:p>
            <a:pPr>
              <a:buFont typeface="Wingdings" pitchFamily="2" charset="2"/>
              <a:buChar char="Ø"/>
            </a:pPr>
            <a:r>
              <a:rPr lang="vi-VN" dirty="0"/>
              <a:t>LinkedIn là Facebook dành cho các chuyên gia. </a:t>
            </a:r>
          </a:p>
          <a:p>
            <a:pPr>
              <a:buFont typeface="Wingdings" pitchFamily="2" charset="2"/>
              <a:buChar char="Ø"/>
            </a:pPr>
            <a:r>
              <a:rPr lang="vi-VN" dirty="0"/>
              <a:t>LinkedIn là công cụ kết nối mạng ‘ngon’ nếu bạn đang làm việc trong lĩnh vực kinh doanh với doanh nghiệp và đang tìm cách xây dựng thương hiệu cá nhân hoặc thương hiệu trang web của mình. </a:t>
            </a:r>
          </a:p>
          <a:p>
            <a:pPr>
              <a:buFont typeface="Wingdings" pitchFamily="2" charset="2"/>
              <a:buChar char="Ø"/>
            </a:pPr>
            <a:r>
              <a:rPr lang="vi-VN" dirty="0"/>
              <a:t>Tăng hiệu quả của mình trên Linkedin: </a:t>
            </a:r>
          </a:p>
          <a:p>
            <a:pPr lvl="1">
              <a:buFont typeface="Arial" panose="020B0604020202020204" pitchFamily="34" charset="0"/>
              <a:buChar char="•"/>
            </a:pPr>
            <a:r>
              <a:rPr lang="vi-VN" dirty="0"/>
              <a:t>Hãy tham gia các nhóm và tham gia thảo luận.</a:t>
            </a:r>
          </a:p>
          <a:p>
            <a:pPr lvl="1">
              <a:buFont typeface="Arial" panose="020B0604020202020204" pitchFamily="34" charset="0"/>
              <a:buChar char="•"/>
            </a:pPr>
            <a:r>
              <a:rPr lang="vi-VN" dirty="0"/>
              <a:t>Đăng các cập nhật liên quan về ngành trong new feeds.</a:t>
            </a:r>
          </a:p>
        </p:txBody>
      </p:sp>
      <p:sp>
        <p:nvSpPr>
          <p:cNvPr id="4" name="Slide Number Placeholder 3">
            <a:extLst>
              <a:ext uri="{FF2B5EF4-FFF2-40B4-BE49-F238E27FC236}">
                <a16:creationId xmlns:a16="http://schemas.microsoft.com/office/drawing/2014/main" id="{EFD09E6B-0A05-C547-8BA6-6DFA43B472B0}"/>
              </a:ext>
            </a:extLst>
          </p:cNvPr>
          <p:cNvSpPr>
            <a:spLocks noGrp="1"/>
          </p:cNvSpPr>
          <p:nvPr>
            <p:ph type="sldNum" sz="quarter" idx="12"/>
          </p:nvPr>
        </p:nvSpPr>
        <p:spPr/>
        <p:txBody>
          <a:bodyPr/>
          <a:lstStyle/>
          <a:p>
            <a:fld id="{5771DB1C-B372-4CFA-B223-ECAC3FCFC319}" type="slidenum">
              <a:rPr lang="en-US" smtClean="0"/>
              <a:t>15</a:t>
            </a:fld>
            <a:endParaRPr lang="en-US"/>
          </a:p>
        </p:txBody>
      </p:sp>
      <p:pic>
        <p:nvPicPr>
          <p:cNvPr id="5" name="Picture 4">
            <a:extLst>
              <a:ext uri="{FF2B5EF4-FFF2-40B4-BE49-F238E27FC236}">
                <a16:creationId xmlns:a16="http://schemas.microsoft.com/office/drawing/2014/main" id="{1766FA99-B6F3-1049-8278-153C47D3A946}"/>
              </a:ext>
            </a:extLst>
          </p:cNvPr>
          <p:cNvPicPr>
            <a:picLocks noChangeAspect="1"/>
          </p:cNvPicPr>
          <p:nvPr/>
        </p:nvPicPr>
        <p:blipFill>
          <a:blip r:embed="rId3"/>
          <a:stretch>
            <a:fillRect/>
          </a:stretch>
        </p:blipFill>
        <p:spPr>
          <a:xfrm>
            <a:off x="8186954" y="4694485"/>
            <a:ext cx="3776446" cy="1615157"/>
          </a:xfrm>
          <a:prstGeom prst="rect">
            <a:avLst/>
          </a:prstGeom>
        </p:spPr>
      </p:pic>
    </p:spTree>
    <p:extLst>
      <p:ext uri="{BB962C8B-B14F-4D97-AF65-F5344CB8AC3E}">
        <p14:creationId xmlns:p14="http://schemas.microsoft.com/office/powerpoint/2010/main" val="107901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FEDA-916B-C04E-93E7-6737008CEF03}"/>
              </a:ext>
            </a:extLst>
          </p:cNvPr>
          <p:cNvSpPr>
            <a:spLocks noGrp="1"/>
          </p:cNvSpPr>
          <p:nvPr>
            <p:ph type="title"/>
          </p:nvPr>
        </p:nvSpPr>
        <p:spPr/>
        <p:txBody>
          <a:bodyPr/>
          <a:lstStyle/>
          <a:p>
            <a:r>
              <a:rPr lang="en-VN" dirty="0"/>
              <a:t>4.2 Pinterest</a:t>
            </a:r>
          </a:p>
        </p:txBody>
      </p:sp>
      <p:sp>
        <p:nvSpPr>
          <p:cNvPr id="3" name="Content Placeholder 2">
            <a:extLst>
              <a:ext uri="{FF2B5EF4-FFF2-40B4-BE49-F238E27FC236}">
                <a16:creationId xmlns:a16="http://schemas.microsoft.com/office/drawing/2014/main" id="{E4B8A7E7-8B65-324B-AA04-BB210E1E7162}"/>
              </a:ext>
            </a:extLst>
          </p:cNvPr>
          <p:cNvSpPr>
            <a:spLocks noGrp="1"/>
          </p:cNvSpPr>
          <p:nvPr>
            <p:ph idx="1"/>
          </p:nvPr>
        </p:nvSpPr>
        <p:spPr/>
        <p:txBody>
          <a:bodyPr/>
          <a:lstStyle/>
          <a:p>
            <a:pPr>
              <a:buFont typeface="Wingdings" pitchFamily="2" charset="2"/>
              <a:buChar char="Ø"/>
            </a:pPr>
            <a:r>
              <a:rPr lang="en-US" dirty="0">
                <a:hlinkClick r:id="rId2"/>
              </a:rPr>
              <a:t>https://www.pinterest.com/</a:t>
            </a:r>
            <a:endParaRPr lang="en-US" dirty="0"/>
          </a:p>
          <a:p>
            <a:pPr>
              <a:buFont typeface="Wingdings" pitchFamily="2" charset="2"/>
              <a:buChar char="Ø"/>
            </a:pPr>
            <a:r>
              <a:rPr lang="vi-VN" dirty="0"/>
              <a:t>Pinterest là một trong những mạng xã hội phát triển nhanh nhất chóng trong thời gian gần đây. </a:t>
            </a:r>
          </a:p>
          <a:p>
            <a:pPr>
              <a:buFont typeface="Wingdings" pitchFamily="2" charset="2"/>
              <a:buChar char="Ø"/>
            </a:pPr>
            <a:r>
              <a:rPr lang="vi-VN" dirty="0"/>
              <a:t>Người dùng chính đang tăng chóng mặt của Pinterest chủ yếu là </a:t>
            </a:r>
            <a:r>
              <a:rPr lang="vi-VN" i="1" dirty="0"/>
              <a:t>phụ nữ</a:t>
            </a:r>
            <a:r>
              <a:rPr lang="vi-VN" dirty="0"/>
              <a:t>. </a:t>
            </a:r>
          </a:p>
          <a:p>
            <a:pPr>
              <a:buFont typeface="Wingdings" pitchFamily="2" charset="2"/>
              <a:buChar char="Ø"/>
            </a:pPr>
            <a:r>
              <a:rPr lang="vi-VN" dirty="0"/>
              <a:t>Trang web này đã trở thành một danh sách mua sắm khổng lồ với các mặt hàng trong danh sách mong muốn. </a:t>
            </a:r>
          </a:p>
          <a:p>
            <a:pPr>
              <a:buFont typeface="Wingdings" pitchFamily="2" charset="2"/>
              <a:buChar char="Ø"/>
            </a:pPr>
            <a:r>
              <a:rPr lang="vi-VN" dirty="0"/>
              <a:t>Nếu đối tượng mục tiêu của bạn là phụ nữ, bạn nên ở trên </a:t>
            </a:r>
            <a:r>
              <a:rPr lang="vi-VN" i="1" dirty="0"/>
              <a:t>Pinterest</a:t>
            </a:r>
            <a:r>
              <a:rPr lang="vi-VN" dirty="0"/>
              <a:t>.</a:t>
            </a:r>
            <a:endParaRPr lang="en-VN" dirty="0"/>
          </a:p>
        </p:txBody>
      </p:sp>
      <p:sp>
        <p:nvSpPr>
          <p:cNvPr id="4" name="Slide Number Placeholder 3">
            <a:extLst>
              <a:ext uri="{FF2B5EF4-FFF2-40B4-BE49-F238E27FC236}">
                <a16:creationId xmlns:a16="http://schemas.microsoft.com/office/drawing/2014/main" id="{12DBBD35-3B79-CC4B-AD1B-95438C8A4CA1}"/>
              </a:ext>
            </a:extLst>
          </p:cNvPr>
          <p:cNvSpPr>
            <a:spLocks noGrp="1"/>
          </p:cNvSpPr>
          <p:nvPr>
            <p:ph type="sldNum" sz="quarter" idx="12"/>
          </p:nvPr>
        </p:nvSpPr>
        <p:spPr/>
        <p:txBody>
          <a:bodyPr/>
          <a:lstStyle/>
          <a:p>
            <a:fld id="{5771DB1C-B372-4CFA-B223-ECAC3FCFC319}" type="slidenum">
              <a:rPr lang="en-US" smtClean="0"/>
              <a:t>16</a:t>
            </a:fld>
            <a:endParaRPr lang="en-US"/>
          </a:p>
        </p:txBody>
      </p:sp>
      <p:pic>
        <p:nvPicPr>
          <p:cNvPr id="2050" name="Picture 2" descr="PINTEREST Là Gì] - Cách Sử Dụng PINTEREST | VinaHost.VN">
            <a:extLst>
              <a:ext uri="{FF2B5EF4-FFF2-40B4-BE49-F238E27FC236}">
                <a16:creationId xmlns:a16="http://schemas.microsoft.com/office/drawing/2014/main" id="{97FFC94B-C174-3844-8FD7-EC96A9CA5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8160" y="4610905"/>
            <a:ext cx="3522980" cy="165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279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9DADC-875D-884D-A153-F6DC69674423}"/>
              </a:ext>
            </a:extLst>
          </p:cNvPr>
          <p:cNvSpPr>
            <a:spLocks noGrp="1"/>
          </p:cNvSpPr>
          <p:nvPr>
            <p:ph type="title"/>
          </p:nvPr>
        </p:nvSpPr>
        <p:spPr/>
        <p:txBody>
          <a:bodyPr/>
          <a:lstStyle/>
          <a:p>
            <a:r>
              <a:rPr lang="en-VN" dirty="0"/>
              <a:t>4.3 Instagram</a:t>
            </a:r>
          </a:p>
        </p:txBody>
      </p:sp>
      <p:sp>
        <p:nvSpPr>
          <p:cNvPr id="3" name="Content Placeholder 2">
            <a:extLst>
              <a:ext uri="{FF2B5EF4-FFF2-40B4-BE49-F238E27FC236}">
                <a16:creationId xmlns:a16="http://schemas.microsoft.com/office/drawing/2014/main" id="{512D2F99-DA91-A84E-9F82-AEDC57E22664}"/>
              </a:ext>
            </a:extLst>
          </p:cNvPr>
          <p:cNvSpPr>
            <a:spLocks noGrp="1"/>
          </p:cNvSpPr>
          <p:nvPr>
            <p:ph idx="1"/>
          </p:nvPr>
        </p:nvSpPr>
        <p:spPr/>
        <p:txBody>
          <a:bodyPr/>
          <a:lstStyle/>
          <a:p>
            <a:pPr>
              <a:buFont typeface="Wingdings" pitchFamily="2" charset="2"/>
              <a:buChar char="Ø"/>
            </a:pPr>
            <a:r>
              <a:rPr lang="en-US" dirty="0">
                <a:hlinkClick r:id="rId3"/>
              </a:rPr>
              <a:t>https://www.instagram.com/</a:t>
            </a:r>
            <a:endParaRPr lang="en-US" dirty="0"/>
          </a:p>
          <a:p>
            <a:pPr>
              <a:buFont typeface="Wingdings" pitchFamily="2" charset="2"/>
              <a:buChar char="Ø"/>
            </a:pPr>
            <a:r>
              <a:rPr lang="vi-VN" dirty="0"/>
              <a:t>Ban đầu là một ứng dụng di động để giúp người dùng làm cho những bức ảnh của họ trông đẹp mắt.</a:t>
            </a:r>
          </a:p>
          <a:p>
            <a:pPr>
              <a:buFont typeface="Wingdings" pitchFamily="2" charset="2"/>
              <a:buChar char="Ø"/>
            </a:pPr>
            <a:r>
              <a:rPr lang="vi-VN" dirty="0"/>
              <a:t>Phát triển chóng mặt từ một ứng dụng di động non trẻ để cạnh tranh với các mạng xã hội lớn chỉ trong vài năm. </a:t>
            </a:r>
          </a:p>
          <a:p>
            <a:pPr>
              <a:buFont typeface="Wingdings" pitchFamily="2" charset="2"/>
              <a:buChar char="Ø"/>
            </a:pPr>
            <a:r>
              <a:rPr lang="vi-VN" dirty="0"/>
              <a:t>Instagram giới hạn số lượng liên kết bạn có thể đăng -&gt; về cơ bản có nghĩa là các liên kết từ hồ sơ của bạn trên Instagram </a:t>
            </a:r>
            <a:r>
              <a:rPr lang="vi-VN" i="1" dirty="0"/>
              <a:t>mạnh</a:t>
            </a:r>
            <a:r>
              <a:rPr lang="vi-VN" dirty="0"/>
              <a:t> hơn nhiều. </a:t>
            </a:r>
          </a:p>
          <a:p>
            <a:pPr>
              <a:buFont typeface="Wingdings" pitchFamily="2" charset="2"/>
              <a:buChar char="Ø"/>
            </a:pPr>
            <a:r>
              <a:rPr lang="vi-VN" dirty="0"/>
              <a:t>Nếu web của bạn trong lĩnh vực thời trang hoặc hình ảnh, Instagram là mạng xã hội </a:t>
            </a:r>
            <a:r>
              <a:rPr lang="vi-VN" i="1" dirty="0"/>
              <a:t>bắt buộc </a:t>
            </a:r>
            <a:r>
              <a:rPr lang="vi-VN" dirty="0"/>
              <a:t>phải có để kết hợp vào chiến lược kỹ thuật số tổng thể và SEO.</a:t>
            </a:r>
            <a:endParaRPr lang="en-VN" dirty="0"/>
          </a:p>
        </p:txBody>
      </p:sp>
      <p:sp>
        <p:nvSpPr>
          <p:cNvPr id="4" name="Slide Number Placeholder 3">
            <a:extLst>
              <a:ext uri="{FF2B5EF4-FFF2-40B4-BE49-F238E27FC236}">
                <a16:creationId xmlns:a16="http://schemas.microsoft.com/office/drawing/2014/main" id="{49A71FF5-1DED-9846-BD02-CD7DD5C38CE7}"/>
              </a:ext>
            </a:extLst>
          </p:cNvPr>
          <p:cNvSpPr>
            <a:spLocks noGrp="1"/>
          </p:cNvSpPr>
          <p:nvPr>
            <p:ph type="sldNum" sz="quarter" idx="12"/>
          </p:nvPr>
        </p:nvSpPr>
        <p:spPr/>
        <p:txBody>
          <a:bodyPr/>
          <a:lstStyle/>
          <a:p>
            <a:fld id="{5771DB1C-B372-4CFA-B223-ECAC3FCFC319}" type="slidenum">
              <a:rPr lang="en-US" smtClean="0"/>
              <a:t>17</a:t>
            </a:fld>
            <a:endParaRPr lang="en-US"/>
          </a:p>
        </p:txBody>
      </p:sp>
      <p:pic>
        <p:nvPicPr>
          <p:cNvPr id="6" name="Picture 5">
            <a:extLst>
              <a:ext uri="{FF2B5EF4-FFF2-40B4-BE49-F238E27FC236}">
                <a16:creationId xmlns:a16="http://schemas.microsoft.com/office/drawing/2014/main" id="{AC7F249A-73E5-284D-8EDF-AAFAB12E8015}"/>
              </a:ext>
            </a:extLst>
          </p:cNvPr>
          <p:cNvPicPr>
            <a:picLocks noChangeAspect="1"/>
          </p:cNvPicPr>
          <p:nvPr/>
        </p:nvPicPr>
        <p:blipFill>
          <a:blip r:embed="rId4"/>
          <a:stretch>
            <a:fillRect/>
          </a:stretch>
        </p:blipFill>
        <p:spPr>
          <a:xfrm>
            <a:off x="4595114" y="1276131"/>
            <a:ext cx="976630" cy="470923"/>
          </a:xfrm>
          <a:prstGeom prst="rect">
            <a:avLst/>
          </a:prstGeom>
        </p:spPr>
      </p:pic>
    </p:spTree>
    <p:extLst>
      <p:ext uri="{BB962C8B-B14F-4D97-AF65-F5344CB8AC3E}">
        <p14:creationId xmlns:p14="http://schemas.microsoft.com/office/powerpoint/2010/main" val="1918542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E253-75E9-4840-BE32-3FB0C59E2B7D}"/>
              </a:ext>
            </a:extLst>
          </p:cNvPr>
          <p:cNvSpPr>
            <a:spLocks noGrp="1"/>
          </p:cNvSpPr>
          <p:nvPr>
            <p:ph type="title"/>
          </p:nvPr>
        </p:nvSpPr>
        <p:spPr/>
        <p:txBody>
          <a:bodyPr/>
          <a:lstStyle/>
          <a:p>
            <a:r>
              <a:rPr lang="en-VN" dirty="0"/>
              <a:t>5. Phân tích truyền thông xã hội</a:t>
            </a:r>
          </a:p>
        </p:txBody>
      </p:sp>
      <p:sp>
        <p:nvSpPr>
          <p:cNvPr id="3" name="Content Placeholder 2">
            <a:extLst>
              <a:ext uri="{FF2B5EF4-FFF2-40B4-BE49-F238E27FC236}">
                <a16:creationId xmlns:a16="http://schemas.microsoft.com/office/drawing/2014/main" id="{B7235657-C6EC-E24E-A4E9-5547E2C8C8BB}"/>
              </a:ext>
            </a:extLst>
          </p:cNvPr>
          <p:cNvSpPr>
            <a:spLocks noGrp="1"/>
          </p:cNvSpPr>
          <p:nvPr>
            <p:ph idx="1"/>
          </p:nvPr>
        </p:nvSpPr>
        <p:spPr/>
        <p:txBody>
          <a:bodyPr/>
          <a:lstStyle/>
          <a:p>
            <a:pPr>
              <a:buFont typeface="Wingdings" pitchFamily="2" charset="2"/>
              <a:buChar char="Ø"/>
            </a:pPr>
            <a:r>
              <a:rPr lang="vi-VN" dirty="0"/>
              <a:t>Nếu bạn đầu tư thời gian và nỗ lực để xây dựng hồ sơ mạng xã hội của mình, bạn sẽ muốn theo dõi kết quả của mình để có thể tách các phần của chiến lược thành công và không thành công.</a:t>
            </a:r>
          </a:p>
          <a:p>
            <a:pPr>
              <a:buFont typeface="Wingdings" pitchFamily="2" charset="2"/>
              <a:buChar char="Ø"/>
            </a:pPr>
            <a:r>
              <a:rPr lang="vi-VN" dirty="0"/>
              <a:t>Phân tích mạng xã hội khác với các phân tích trang web, vì phân tích mạng xã hội nhằm mục đích </a:t>
            </a:r>
            <a:r>
              <a:rPr lang="vi-VN" i="1" dirty="0"/>
              <a:t>đo lường </a:t>
            </a:r>
            <a:r>
              <a:rPr lang="vi-VN" dirty="0"/>
              <a:t>cuộc trò chuyện và tương tác của người dùng chính với thương hiệu của bạn. </a:t>
            </a:r>
          </a:p>
          <a:p>
            <a:pPr>
              <a:buFont typeface="Wingdings" pitchFamily="2" charset="2"/>
              <a:buChar char="Ø"/>
            </a:pPr>
            <a:r>
              <a:rPr lang="vi-VN" dirty="0"/>
              <a:t>Sử dụng phần mềm được giới thiệu ở nội dung sau, bạn có thể theo dõi kết quả và nhận được thông tin chi tiết có giá trị về cách cải thiện các nỗ lực truyền thông xã hội của mình</a:t>
            </a:r>
            <a:endParaRPr lang="en-VN" dirty="0"/>
          </a:p>
        </p:txBody>
      </p:sp>
      <p:sp>
        <p:nvSpPr>
          <p:cNvPr id="4" name="Slide Number Placeholder 3">
            <a:extLst>
              <a:ext uri="{FF2B5EF4-FFF2-40B4-BE49-F238E27FC236}">
                <a16:creationId xmlns:a16="http://schemas.microsoft.com/office/drawing/2014/main" id="{6F46189C-3939-CE44-872C-DE7F268BD9F8}"/>
              </a:ext>
            </a:extLst>
          </p:cNvPr>
          <p:cNvSpPr>
            <a:spLocks noGrp="1"/>
          </p:cNvSpPr>
          <p:nvPr>
            <p:ph type="sldNum" sz="quarter" idx="12"/>
          </p:nvPr>
        </p:nvSpPr>
        <p:spPr/>
        <p:txBody>
          <a:bodyPr/>
          <a:lstStyle/>
          <a:p>
            <a:fld id="{5771DB1C-B372-4CFA-B223-ECAC3FCFC319}" type="slidenum">
              <a:rPr lang="en-US" smtClean="0"/>
              <a:t>18</a:t>
            </a:fld>
            <a:endParaRPr lang="en-US"/>
          </a:p>
        </p:txBody>
      </p:sp>
    </p:spTree>
    <p:extLst>
      <p:ext uri="{BB962C8B-B14F-4D97-AF65-F5344CB8AC3E}">
        <p14:creationId xmlns:p14="http://schemas.microsoft.com/office/powerpoint/2010/main" val="78963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0B3B3-A552-3749-A56C-D3C288C3D10E}"/>
              </a:ext>
            </a:extLst>
          </p:cNvPr>
          <p:cNvSpPr>
            <a:spLocks noGrp="1"/>
          </p:cNvSpPr>
          <p:nvPr>
            <p:ph type="title"/>
          </p:nvPr>
        </p:nvSpPr>
        <p:spPr/>
        <p:txBody>
          <a:bodyPr/>
          <a:lstStyle/>
          <a:p>
            <a:r>
              <a:rPr lang="en-VN"/>
              <a:t>5.1 Sprout </a:t>
            </a:r>
            <a:r>
              <a:rPr lang="en-VN" dirty="0"/>
              <a:t>Social</a:t>
            </a:r>
          </a:p>
        </p:txBody>
      </p:sp>
      <p:sp>
        <p:nvSpPr>
          <p:cNvPr id="3" name="Content Placeholder 2">
            <a:extLst>
              <a:ext uri="{FF2B5EF4-FFF2-40B4-BE49-F238E27FC236}">
                <a16:creationId xmlns:a16="http://schemas.microsoft.com/office/drawing/2014/main" id="{CA9F0284-827C-E747-AA6C-293C90555949}"/>
              </a:ext>
            </a:extLst>
          </p:cNvPr>
          <p:cNvSpPr>
            <a:spLocks noGrp="1"/>
          </p:cNvSpPr>
          <p:nvPr>
            <p:ph idx="1"/>
          </p:nvPr>
        </p:nvSpPr>
        <p:spPr>
          <a:xfrm>
            <a:off x="228600" y="1276131"/>
            <a:ext cx="4562856" cy="4883369"/>
          </a:xfrm>
        </p:spPr>
        <p:txBody>
          <a:bodyPr/>
          <a:lstStyle/>
          <a:p>
            <a:pPr>
              <a:buFont typeface="Wingdings" pitchFamily="2" charset="2"/>
              <a:buChar char="Ø"/>
            </a:pPr>
            <a:r>
              <a:rPr lang="en-US" dirty="0">
                <a:hlinkClick r:id="rId2"/>
              </a:rPr>
              <a:t>https://sproutsocial.com/</a:t>
            </a:r>
            <a:endParaRPr lang="en-US" dirty="0"/>
          </a:p>
          <a:p>
            <a:pPr>
              <a:buFont typeface="Wingdings" pitchFamily="2" charset="2"/>
              <a:buChar char="Ø"/>
            </a:pPr>
            <a:r>
              <a:rPr lang="vi-VN" i="1" dirty="0"/>
              <a:t>Sprout Social </a:t>
            </a:r>
            <a:r>
              <a:rPr lang="vi-VN" dirty="0"/>
              <a:t>là một gói quản lý mạng xã hội và phân tích web tốt, cho phép bạn </a:t>
            </a:r>
            <a:r>
              <a:rPr lang="vi-VN" i="1" dirty="0"/>
              <a:t>theo dõi hiệu suất </a:t>
            </a:r>
            <a:r>
              <a:rPr lang="vi-VN" dirty="0"/>
              <a:t>của các hồ sơ mạng xã hội của mình </a:t>
            </a:r>
            <a:r>
              <a:rPr lang="vi-VN" i="1" dirty="0"/>
              <a:t>theo thời gian</a:t>
            </a:r>
            <a:r>
              <a:rPr lang="vi-VN" dirty="0"/>
              <a:t>. </a:t>
            </a:r>
          </a:p>
          <a:p>
            <a:pPr>
              <a:buFont typeface="Wingdings" pitchFamily="2" charset="2"/>
              <a:buChar char="Ø"/>
            </a:pPr>
            <a:r>
              <a:rPr lang="vi-VN" dirty="0"/>
              <a:t>Nó có </a:t>
            </a:r>
            <a:r>
              <a:rPr lang="vi-VN" i="1" dirty="0"/>
              <a:t>bản dùng thử miễn phí</a:t>
            </a:r>
            <a:r>
              <a:rPr lang="vi-VN" dirty="0"/>
              <a:t>, phù hợp với việc sử dụng ở </a:t>
            </a:r>
            <a:r>
              <a:rPr lang="vi-VN" i="1" dirty="0"/>
              <a:t>cấp độ nâng cao </a:t>
            </a:r>
            <a:r>
              <a:rPr lang="vi-VN" dirty="0"/>
              <a:t>và </a:t>
            </a:r>
            <a:r>
              <a:rPr lang="vi-VN" i="1" dirty="0"/>
              <a:t>cung cấp các báo cáo </a:t>
            </a:r>
            <a:r>
              <a:rPr lang="vi-VN" dirty="0"/>
              <a:t>phân tích mạnh mẽ cho các mạng xã hội lớn.</a:t>
            </a:r>
            <a:endParaRPr lang="en-VN" dirty="0"/>
          </a:p>
        </p:txBody>
      </p:sp>
      <p:sp>
        <p:nvSpPr>
          <p:cNvPr id="4" name="Slide Number Placeholder 3">
            <a:extLst>
              <a:ext uri="{FF2B5EF4-FFF2-40B4-BE49-F238E27FC236}">
                <a16:creationId xmlns:a16="http://schemas.microsoft.com/office/drawing/2014/main" id="{6707A7E9-E643-EC4A-946C-0BE15EC89A96}"/>
              </a:ext>
            </a:extLst>
          </p:cNvPr>
          <p:cNvSpPr>
            <a:spLocks noGrp="1"/>
          </p:cNvSpPr>
          <p:nvPr>
            <p:ph type="sldNum" sz="quarter" idx="12"/>
          </p:nvPr>
        </p:nvSpPr>
        <p:spPr/>
        <p:txBody>
          <a:bodyPr/>
          <a:lstStyle/>
          <a:p>
            <a:fld id="{5771DB1C-B372-4CFA-B223-ECAC3FCFC319}" type="slidenum">
              <a:rPr lang="en-US" smtClean="0"/>
              <a:t>19</a:t>
            </a:fld>
            <a:endParaRPr lang="en-US"/>
          </a:p>
        </p:txBody>
      </p:sp>
      <p:pic>
        <p:nvPicPr>
          <p:cNvPr id="6" name="Picture 5">
            <a:extLst>
              <a:ext uri="{FF2B5EF4-FFF2-40B4-BE49-F238E27FC236}">
                <a16:creationId xmlns:a16="http://schemas.microsoft.com/office/drawing/2014/main" id="{36410CF7-D397-8945-B491-BB2F9115244E}"/>
              </a:ext>
            </a:extLst>
          </p:cNvPr>
          <p:cNvPicPr>
            <a:picLocks noChangeAspect="1"/>
          </p:cNvPicPr>
          <p:nvPr/>
        </p:nvPicPr>
        <p:blipFill>
          <a:blip r:embed="rId3"/>
          <a:stretch>
            <a:fillRect/>
          </a:stretch>
        </p:blipFill>
        <p:spPr>
          <a:xfrm>
            <a:off x="4878194" y="1373666"/>
            <a:ext cx="7085206" cy="4307805"/>
          </a:xfrm>
          <a:prstGeom prst="rect">
            <a:avLst/>
          </a:prstGeom>
        </p:spPr>
      </p:pic>
    </p:spTree>
    <p:extLst>
      <p:ext uri="{BB962C8B-B14F-4D97-AF65-F5344CB8AC3E}">
        <p14:creationId xmlns:p14="http://schemas.microsoft.com/office/powerpoint/2010/main" val="73164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CHƯƠNG 5: </a:t>
            </a:r>
            <a:br>
              <a:rPr lang="en-US" sz="5400" dirty="0"/>
            </a:br>
            <a:r>
              <a:rPr lang="en-US" sz="5400" dirty="0"/>
              <a:t>TRUYỀN THÔNG XÃ HỘI VÀ</a:t>
            </a:r>
            <a:br>
              <a:rPr lang="en-US" sz="5400" dirty="0"/>
            </a:br>
            <a:r>
              <a:rPr lang="en-US" sz="5400" dirty="0"/>
              <a:t>SEO</a:t>
            </a:r>
          </a:p>
        </p:txBody>
      </p:sp>
      <p:sp>
        <p:nvSpPr>
          <p:cNvPr id="3" name="Subtitle 2"/>
          <p:cNvSpPr>
            <a:spLocks noGrp="1"/>
          </p:cNvSpPr>
          <p:nvPr>
            <p:ph type="subTitle" idx="1"/>
          </p:nvPr>
        </p:nvSpPr>
        <p:spPr/>
        <p:txBody>
          <a:bodyPr/>
          <a:lstStyle/>
          <a:p>
            <a:r>
              <a:rPr lang="en-US" cap="none"/>
              <a:t>Biên soạn: ThS. Võ Tấn Khoa</a:t>
            </a:r>
          </a:p>
        </p:txBody>
      </p:sp>
    </p:spTree>
    <p:extLst>
      <p:ext uri="{BB962C8B-B14F-4D97-AF65-F5344CB8AC3E}">
        <p14:creationId xmlns:p14="http://schemas.microsoft.com/office/powerpoint/2010/main" val="299011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F36AC-7970-FC49-8DEC-6405EDEC904E}"/>
              </a:ext>
            </a:extLst>
          </p:cNvPr>
          <p:cNvSpPr>
            <a:spLocks noGrp="1"/>
          </p:cNvSpPr>
          <p:nvPr>
            <p:ph type="title"/>
          </p:nvPr>
        </p:nvSpPr>
        <p:spPr/>
        <p:txBody>
          <a:bodyPr/>
          <a:lstStyle/>
          <a:p>
            <a:r>
              <a:rPr lang="en-VN" dirty="0"/>
              <a:t>5.2 </a:t>
            </a:r>
            <a:r>
              <a:rPr lang="en-US" dirty="0"/>
              <a:t>Hootsuite</a:t>
            </a:r>
            <a:endParaRPr lang="en-VN" dirty="0"/>
          </a:p>
        </p:txBody>
      </p:sp>
      <p:sp>
        <p:nvSpPr>
          <p:cNvPr id="3" name="Content Placeholder 2">
            <a:extLst>
              <a:ext uri="{FF2B5EF4-FFF2-40B4-BE49-F238E27FC236}">
                <a16:creationId xmlns:a16="http://schemas.microsoft.com/office/drawing/2014/main" id="{FF34DF4A-021B-1344-B64D-DEE8E22649F8}"/>
              </a:ext>
            </a:extLst>
          </p:cNvPr>
          <p:cNvSpPr>
            <a:spLocks noGrp="1"/>
          </p:cNvSpPr>
          <p:nvPr>
            <p:ph idx="1"/>
          </p:nvPr>
        </p:nvSpPr>
        <p:spPr>
          <a:xfrm>
            <a:off x="228600" y="1276131"/>
            <a:ext cx="4258056" cy="4883369"/>
          </a:xfrm>
        </p:spPr>
        <p:txBody>
          <a:bodyPr>
            <a:normAutofit lnSpcReduction="10000"/>
          </a:bodyPr>
          <a:lstStyle/>
          <a:p>
            <a:pPr>
              <a:buFont typeface="Wingdings" pitchFamily="2" charset="2"/>
              <a:buChar char="Ø"/>
            </a:pPr>
            <a:r>
              <a:rPr lang="vi-VN" dirty="0">
                <a:hlinkClick r:id="rId2"/>
              </a:rPr>
              <a:t>https://hootsuite.com/products/social-media-analytics</a:t>
            </a:r>
            <a:endParaRPr lang="vi-VN" dirty="0"/>
          </a:p>
          <a:p>
            <a:pPr>
              <a:buFont typeface="Wingdings" pitchFamily="2" charset="2"/>
              <a:buChar char="Ø"/>
            </a:pPr>
            <a:r>
              <a:rPr lang="vi-VN" dirty="0"/>
              <a:t>Hootsuite là một phần mềm quản lý phương tiện truyền thông xã hội mạnh mẽ cho phép kiểm soát nhiều mạng xã hội, cũng như thông tin chi tiết về phân tích trang web.</a:t>
            </a:r>
          </a:p>
          <a:p>
            <a:pPr>
              <a:buFont typeface="Wingdings" pitchFamily="2" charset="2"/>
              <a:buChar char="Ø"/>
            </a:pPr>
            <a:r>
              <a:rPr lang="vi-VN" dirty="0"/>
              <a:t>Các gói trả phí của nó cũng khá phải chăng cho người dùng chuyên nghiệp.</a:t>
            </a:r>
            <a:endParaRPr lang="en-VN" dirty="0"/>
          </a:p>
        </p:txBody>
      </p:sp>
      <p:sp>
        <p:nvSpPr>
          <p:cNvPr id="4" name="Slide Number Placeholder 3">
            <a:extLst>
              <a:ext uri="{FF2B5EF4-FFF2-40B4-BE49-F238E27FC236}">
                <a16:creationId xmlns:a16="http://schemas.microsoft.com/office/drawing/2014/main" id="{4DD0950D-744F-8E48-85B5-5CCF70E1F747}"/>
              </a:ext>
            </a:extLst>
          </p:cNvPr>
          <p:cNvSpPr>
            <a:spLocks noGrp="1"/>
          </p:cNvSpPr>
          <p:nvPr>
            <p:ph type="sldNum" sz="quarter" idx="12"/>
          </p:nvPr>
        </p:nvSpPr>
        <p:spPr/>
        <p:txBody>
          <a:bodyPr/>
          <a:lstStyle/>
          <a:p>
            <a:fld id="{5771DB1C-B372-4CFA-B223-ECAC3FCFC319}" type="slidenum">
              <a:rPr lang="en-US" smtClean="0"/>
              <a:t>20</a:t>
            </a:fld>
            <a:endParaRPr lang="en-US"/>
          </a:p>
        </p:txBody>
      </p:sp>
      <p:pic>
        <p:nvPicPr>
          <p:cNvPr id="6" name="Picture 5">
            <a:extLst>
              <a:ext uri="{FF2B5EF4-FFF2-40B4-BE49-F238E27FC236}">
                <a16:creationId xmlns:a16="http://schemas.microsoft.com/office/drawing/2014/main" id="{63AC4857-1B41-6848-8BEB-5CD96D8445E0}"/>
              </a:ext>
            </a:extLst>
          </p:cNvPr>
          <p:cNvPicPr>
            <a:picLocks noChangeAspect="1"/>
          </p:cNvPicPr>
          <p:nvPr/>
        </p:nvPicPr>
        <p:blipFill>
          <a:blip r:embed="rId3"/>
          <a:stretch>
            <a:fillRect/>
          </a:stretch>
        </p:blipFill>
        <p:spPr>
          <a:xfrm>
            <a:off x="4608576" y="1438655"/>
            <a:ext cx="7379914" cy="4026281"/>
          </a:xfrm>
          <a:prstGeom prst="rect">
            <a:avLst/>
          </a:prstGeom>
        </p:spPr>
      </p:pic>
    </p:spTree>
    <p:extLst>
      <p:ext uri="{BB962C8B-B14F-4D97-AF65-F5344CB8AC3E}">
        <p14:creationId xmlns:p14="http://schemas.microsoft.com/office/powerpoint/2010/main" val="873593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A03B-5E19-AF40-8AC4-7C9C5FA6928C}"/>
              </a:ext>
            </a:extLst>
          </p:cNvPr>
          <p:cNvSpPr>
            <a:spLocks noGrp="1"/>
          </p:cNvSpPr>
          <p:nvPr>
            <p:ph type="title"/>
          </p:nvPr>
        </p:nvSpPr>
        <p:spPr/>
        <p:txBody>
          <a:bodyPr/>
          <a:lstStyle/>
          <a:p>
            <a:r>
              <a:rPr lang="en-VN" dirty="0"/>
              <a:t>5.3 </a:t>
            </a:r>
            <a:r>
              <a:rPr lang="en-US" dirty="0"/>
              <a:t>Google Analytics Social Tracking</a:t>
            </a:r>
            <a:endParaRPr lang="en-VN" dirty="0"/>
          </a:p>
        </p:txBody>
      </p:sp>
      <p:sp>
        <p:nvSpPr>
          <p:cNvPr id="3" name="Content Placeholder 2">
            <a:extLst>
              <a:ext uri="{FF2B5EF4-FFF2-40B4-BE49-F238E27FC236}">
                <a16:creationId xmlns:a16="http://schemas.microsoft.com/office/drawing/2014/main" id="{6E5A6E66-7399-2040-8300-9150B77036A4}"/>
              </a:ext>
            </a:extLst>
          </p:cNvPr>
          <p:cNvSpPr>
            <a:spLocks noGrp="1"/>
          </p:cNvSpPr>
          <p:nvPr>
            <p:ph idx="1"/>
          </p:nvPr>
        </p:nvSpPr>
        <p:spPr>
          <a:xfrm>
            <a:off x="228600" y="1276131"/>
            <a:ext cx="6086856" cy="4883369"/>
          </a:xfrm>
        </p:spPr>
        <p:txBody>
          <a:bodyPr>
            <a:normAutofit lnSpcReduction="10000"/>
          </a:bodyPr>
          <a:lstStyle/>
          <a:p>
            <a:pPr>
              <a:buFont typeface="Wingdings" pitchFamily="2" charset="2"/>
              <a:buChar char="Ø"/>
            </a:pPr>
            <a:r>
              <a:rPr lang="vi-VN" dirty="0">
                <a:hlinkClick r:id="rId2"/>
              </a:rPr>
              <a:t>https://marketingplatform.google.com/about/analytics/</a:t>
            </a:r>
            <a:endParaRPr lang="vi-VN" dirty="0"/>
          </a:p>
          <a:p>
            <a:pPr>
              <a:buFont typeface="Wingdings" pitchFamily="2" charset="2"/>
              <a:buChar char="Ø"/>
            </a:pPr>
            <a:r>
              <a:rPr lang="vi-VN" dirty="0"/>
              <a:t>Các tính năng theo dõi xã hội của Google Analytics rất tuyệt vời để theo dõi các tương tác xã hội cơ bản xảy ra khi khách truy cập vào trang web của bạn. </a:t>
            </a:r>
          </a:p>
          <a:p>
            <a:pPr>
              <a:buFont typeface="Wingdings" pitchFamily="2" charset="2"/>
              <a:buChar char="Ø"/>
            </a:pPr>
            <a:r>
              <a:rPr lang="vi-VN" dirty="0"/>
              <a:t>Nó </a:t>
            </a:r>
            <a:r>
              <a:rPr lang="vi-VN" b="1" dirty="0"/>
              <a:t>miễn phí </a:t>
            </a:r>
            <a:r>
              <a:rPr lang="vi-VN" dirty="0"/>
              <a:t>và bao gồm một giải pháp tiện ích với thiết lập tiêu chuẩn. </a:t>
            </a:r>
          </a:p>
          <a:p>
            <a:pPr>
              <a:buFont typeface="Wingdings" pitchFamily="2" charset="2"/>
              <a:buChar char="Ø"/>
            </a:pPr>
            <a:r>
              <a:rPr lang="vi-VN" dirty="0"/>
              <a:t>Để xem các báo cáo xã hội, hãy đăng nhập vào Google Analytics, nhấp vào tab "</a:t>
            </a:r>
            <a:r>
              <a:rPr lang="vi-VN" i="1" dirty="0"/>
              <a:t>Acquisition</a:t>
            </a:r>
            <a:r>
              <a:rPr lang="vi-VN" dirty="0"/>
              <a:t>" trong menu chính, sau đó nhấp vào "</a:t>
            </a:r>
            <a:r>
              <a:rPr lang="vi-VN" i="1" dirty="0"/>
              <a:t>Social</a:t>
            </a:r>
            <a:r>
              <a:rPr lang="vi-VN" dirty="0"/>
              <a:t>".</a:t>
            </a:r>
          </a:p>
          <a:p>
            <a:endParaRPr lang="vi-VN" dirty="0"/>
          </a:p>
          <a:p>
            <a:endParaRPr lang="en-VN" dirty="0"/>
          </a:p>
        </p:txBody>
      </p:sp>
      <p:sp>
        <p:nvSpPr>
          <p:cNvPr id="4" name="Slide Number Placeholder 3">
            <a:extLst>
              <a:ext uri="{FF2B5EF4-FFF2-40B4-BE49-F238E27FC236}">
                <a16:creationId xmlns:a16="http://schemas.microsoft.com/office/drawing/2014/main" id="{43C6FDBC-0D59-EC45-B6B9-9E985486E8B0}"/>
              </a:ext>
            </a:extLst>
          </p:cNvPr>
          <p:cNvSpPr>
            <a:spLocks noGrp="1"/>
          </p:cNvSpPr>
          <p:nvPr>
            <p:ph type="sldNum" sz="quarter" idx="12"/>
          </p:nvPr>
        </p:nvSpPr>
        <p:spPr/>
        <p:txBody>
          <a:bodyPr/>
          <a:lstStyle/>
          <a:p>
            <a:fld id="{5771DB1C-B372-4CFA-B223-ECAC3FCFC319}" type="slidenum">
              <a:rPr lang="en-US" smtClean="0"/>
              <a:t>21</a:t>
            </a:fld>
            <a:endParaRPr lang="en-US"/>
          </a:p>
        </p:txBody>
      </p:sp>
      <p:pic>
        <p:nvPicPr>
          <p:cNvPr id="5" name="Picture 4">
            <a:extLst>
              <a:ext uri="{FF2B5EF4-FFF2-40B4-BE49-F238E27FC236}">
                <a16:creationId xmlns:a16="http://schemas.microsoft.com/office/drawing/2014/main" id="{5F9855CC-911F-AF4F-B5A2-C551DD3904F5}"/>
              </a:ext>
            </a:extLst>
          </p:cNvPr>
          <p:cNvPicPr>
            <a:picLocks noChangeAspect="1"/>
          </p:cNvPicPr>
          <p:nvPr/>
        </p:nvPicPr>
        <p:blipFill rotWithShape="1">
          <a:blip r:embed="rId3"/>
          <a:srcRect t="5190" r="629" b="14161"/>
          <a:stretch/>
        </p:blipFill>
        <p:spPr>
          <a:xfrm>
            <a:off x="6479124" y="1888713"/>
            <a:ext cx="5471575" cy="3658204"/>
          </a:xfrm>
          <a:prstGeom prst="rect">
            <a:avLst/>
          </a:prstGeom>
        </p:spPr>
      </p:pic>
    </p:spTree>
    <p:extLst>
      <p:ext uri="{BB962C8B-B14F-4D97-AF65-F5344CB8AC3E}">
        <p14:creationId xmlns:p14="http://schemas.microsoft.com/office/powerpoint/2010/main" val="2695141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7B7DC-3A7E-4DC8-A134-8C5F4C065D78}"/>
              </a:ext>
            </a:extLst>
          </p:cNvPr>
          <p:cNvSpPr>
            <a:spLocks noGrp="1"/>
          </p:cNvSpPr>
          <p:nvPr>
            <p:ph type="title"/>
          </p:nvPr>
        </p:nvSpPr>
        <p:spPr/>
        <p:txBody>
          <a:bodyPr>
            <a:normAutofit/>
          </a:bodyPr>
          <a:lstStyle/>
          <a:p>
            <a:r>
              <a:rPr lang="en-US" dirty="0" err="1"/>
              <a:t>Tổng</a:t>
            </a:r>
            <a:r>
              <a:rPr lang="en-US" dirty="0"/>
              <a:t> </a:t>
            </a:r>
            <a:r>
              <a:rPr lang="en-US" dirty="0" err="1"/>
              <a:t>kết</a:t>
            </a:r>
            <a:endParaRPr lang="en-US" dirty="0"/>
          </a:p>
        </p:txBody>
      </p:sp>
      <p:sp>
        <p:nvSpPr>
          <p:cNvPr id="4" name="Slide Number Placeholder 3">
            <a:extLst>
              <a:ext uri="{FF2B5EF4-FFF2-40B4-BE49-F238E27FC236}">
                <a16:creationId xmlns:a16="http://schemas.microsoft.com/office/drawing/2014/main" id="{76CB3E65-2DA4-4A22-8947-FA00FF857D9B}"/>
              </a:ext>
            </a:extLst>
          </p:cNvPr>
          <p:cNvSpPr>
            <a:spLocks noGrp="1"/>
          </p:cNvSpPr>
          <p:nvPr>
            <p:ph type="sldNum" sz="quarter" idx="12"/>
          </p:nvPr>
        </p:nvSpPr>
        <p:spPr/>
        <p:txBody>
          <a:bodyPr/>
          <a:lstStyle/>
          <a:p>
            <a:fld id="{5771DB1C-B372-4CFA-B223-ECAC3FCFC319}" type="slidenum">
              <a:rPr lang="en-US" smtClean="0"/>
              <a:t>22</a:t>
            </a:fld>
            <a:endParaRPr lang="en-US"/>
          </a:p>
        </p:txBody>
      </p:sp>
      <p:pic>
        <p:nvPicPr>
          <p:cNvPr id="6" name="Picture 5">
            <a:extLst>
              <a:ext uri="{FF2B5EF4-FFF2-40B4-BE49-F238E27FC236}">
                <a16:creationId xmlns:a16="http://schemas.microsoft.com/office/drawing/2014/main" id="{66810460-25D3-7A4B-B96E-F320D19992B2}"/>
              </a:ext>
            </a:extLst>
          </p:cNvPr>
          <p:cNvPicPr>
            <a:picLocks noChangeAspect="1"/>
          </p:cNvPicPr>
          <p:nvPr/>
        </p:nvPicPr>
        <p:blipFill>
          <a:blip r:embed="rId3"/>
          <a:stretch>
            <a:fillRect/>
          </a:stretch>
        </p:blipFill>
        <p:spPr>
          <a:xfrm>
            <a:off x="2615337" y="1327904"/>
            <a:ext cx="6961327" cy="4972377"/>
          </a:xfrm>
          <a:prstGeom prst="rect">
            <a:avLst/>
          </a:prstGeom>
        </p:spPr>
      </p:pic>
    </p:spTree>
    <p:extLst>
      <p:ext uri="{BB962C8B-B14F-4D97-AF65-F5344CB8AC3E}">
        <p14:creationId xmlns:p14="http://schemas.microsoft.com/office/powerpoint/2010/main" val="379314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CB6F-93F6-8B41-9B38-1C416CE8C102}"/>
              </a:ext>
            </a:extLst>
          </p:cNvPr>
          <p:cNvSpPr>
            <a:spLocks noGrp="1"/>
          </p:cNvSpPr>
          <p:nvPr>
            <p:ph type="title"/>
          </p:nvPr>
        </p:nvSpPr>
        <p:spPr/>
        <p:txBody>
          <a:bodyPr/>
          <a:lstStyle/>
          <a:p>
            <a:r>
              <a:rPr lang="en-VN" dirty="0"/>
              <a:t>Bài tập</a:t>
            </a:r>
          </a:p>
        </p:txBody>
      </p:sp>
      <p:sp>
        <p:nvSpPr>
          <p:cNvPr id="3" name="Content Placeholder 2">
            <a:extLst>
              <a:ext uri="{FF2B5EF4-FFF2-40B4-BE49-F238E27FC236}">
                <a16:creationId xmlns:a16="http://schemas.microsoft.com/office/drawing/2014/main" id="{F9EE918E-2BA6-8C40-9B47-2718A3172DBC}"/>
              </a:ext>
            </a:extLst>
          </p:cNvPr>
          <p:cNvSpPr>
            <a:spLocks noGrp="1"/>
          </p:cNvSpPr>
          <p:nvPr>
            <p:ph idx="1"/>
          </p:nvPr>
        </p:nvSpPr>
        <p:spPr/>
        <p:txBody>
          <a:bodyPr/>
          <a:lstStyle/>
          <a:p>
            <a:pPr marL="0" indent="0">
              <a:buNone/>
            </a:pPr>
            <a:r>
              <a:rPr lang="en-VN" dirty="0"/>
              <a:t>1. Thiết lập các tài khoản mạng xã hội phù hợp với website đang thực hiện.</a:t>
            </a:r>
          </a:p>
          <a:p>
            <a:pPr marL="0" indent="0">
              <a:buNone/>
            </a:pPr>
            <a:r>
              <a:rPr lang="en-VN" dirty="0"/>
              <a:t>2. Thiết kế nội dung và lên lịch post bài để tìm người dùng.</a:t>
            </a:r>
          </a:p>
          <a:p>
            <a:pPr marL="0" indent="0">
              <a:buNone/>
            </a:pPr>
            <a:r>
              <a:rPr lang="en-VN" dirty="0"/>
              <a:t>3. Sử dụng một số công cụ được đề cập ở phần 5 để phân tích dữ liệu hoạt động mạng xã hội của website.</a:t>
            </a:r>
          </a:p>
        </p:txBody>
      </p:sp>
      <p:sp>
        <p:nvSpPr>
          <p:cNvPr id="4" name="Slide Number Placeholder 3">
            <a:extLst>
              <a:ext uri="{FF2B5EF4-FFF2-40B4-BE49-F238E27FC236}">
                <a16:creationId xmlns:a16="http://schemas.microsoft.com/office/drawing/2014/main" id="{C276FCC2-3978-6449-9655-464201B2F4C6}"/>
              </a:ext>
            </a:extLst>
          </p:cNvPr>
          <p:cNvSpPr>
            <a:spLocks noGrp="1"/>
          </p:cNvSpPr>
          <p:nvPr>
            <p:ph type="sldNum" sz="quarter" idx="12"/>
          </p:nvPr>
        </p:nvSpPr>
        <p:spPr/>
        <p:txBody>
          <a:bodyPr/>
          <a:lstStyle/>
          <a:p>
            <a:fld id="{5771DB1C-B372-4CFA-B223-ECAC3FCFC319}" type="slidenum">
              <a:rPr lang="en-US" smtClean="0"/>
              <a:t>23</a:t>
            </a:fld>
            <a:endParaRPr lang="en-US"/>
          </a:p>
        </p:txBody>
      </p:sp>
    </p:spTree>
    <p:extLst>
      <p:ext uri="{BB962C8B-B14F-4D97-AF65-F5344CB8AC3E}">
        <p14:creationId xmlns:p14="http://schemas.microsoft.com/office/powerpoint/2010/main" val="58148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1097280" y="1985962"/>
            <a:ext cx="10058400" cy="2339149"/>
          </a:xfrm>
          <a:prstGeom prst="rect">
            <a:avLst/>
          </a:prstGeom>
        </p:spPr>
        <p:txBody>
          <a:bodyPr anchor="ctr"/>
          <a:lstStyle>
            <a:lvl1pPr algn="just" defTabSz="914400" rtl="0" eaLnBrk="1" latinLnBrk="0" hangingPunct="1">
              <a:lnSpc>
                <a:spcPct val="85000"/>
              </a:lnSpc>
              <a:spcBef>
                <a:spcPct val="0"/>
              </a:spcBef>
              <a:buNone/>
              <a:defRPr sz="55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8000">
                <a:solidFill>
                  <a:schemeClr val="accent1"/>
                </a:solidFill>
              </a:rPr>
              <a:t>Question &amp; Answer</a:t>
            </a:r>
          </a:p>
        </p:txBody>
      </p:sp>
      <p:cxnSp>
        <p:nvCxnSpPr>
          <p:cNvPr id="10" name="Straight Connector 9"/>
          <p:cNvCxnSpPr/>
          <p:nvPr/>
        </p:nvCxnSpPr>
        <p:spPr>
          <a:xfrm>
            <a:off x="1097280" y="4325111"/>
            <a:ext cx="100584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38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a:t>Nội dung</a:t>
            </a:r>
          </a:p>
        </p:txBody>
      </p:sp>
      <p:sp>
        <p:nvSpPr>
          <p:cNvPr id="3" name="Content Placeholder 2"/>
          <p:cNvSpPr>
            <a:spLocks noGrp="1"/>
          </p:cNvSpPr>
          <p:nvPr>
            <p:ph idx="1"/>
          </p:nvPr>
        </p:nvSpPr>
        <p:spPr/>
        <p:txBody>
          <a:bodyPr>
            <a:normAutofit/>
          </a:bodyPr>
          <a:lstStyle/>
          <a:p>
            <a:pPr marL="0" indent="0">
              <a:buNone/>
            </a:pPr>
            <a:r>
              <a:rPr lang="en-US" sz="4000" dirty="0">
                <a:solidFill>
                  <a:schemeClr val="tx1"/>
                </a:solidFill>
              </a:rPr>
              <a:t>1. </a:t>
            </a:r>
            <a:r>
              <a:rPr lang="en-US" sz="4000" dirty="0" err="1">
                <a:solidFill>
                  <a:schemeClr val="tx1"/>
                </a:solidFill>
              </a:rPr>
              <a:t>Sự</a:t>
            </a:r>
            <a:r>
              <a:rPr lang="en-US" sz="4000" dirty="0">
                <a:solidFill>
                  <a:schemeClr val="tx1"/>
                </a:solidFill>
              </a:rPr>
              <a:t> </a:t>
            </a:r>
            <a:r>
              <a:rPr lang="en-US" sz="4000" dirty="0" err="1">
                <a:solidFill>
                  <a:schemeClr val="tx1"/>
                </a:solidFill>
              </a:rPr>
              <a:t>quan</a:t>
            </a:r>
            <a:r>
              <a:rPr lang="en-US" sz="4000" dirty="0">
                <a:solidFill>
                  <a:schemeClr val="tx1"/>
                </a:solidFill>
              </a:rPr>
              <a:t> </a:t>
            </a:r>
            <a:r>
              <a:rPr lang="en-US" sz="4000" dirty="0" err="1">
                <a:solidFill>
                  <a:schemeClr val="tx1"/>
                </a:solidFill>
              </a:rPr>
              <a:t>trọng</a:t>
            </a:r>
            <a:r>
              <a:rPr lang="en-US" sz="4000" dirty="0">
                <a:solidFill>
                  <a:schemeClr val="tx1"/>
                </a:solidFill>
              </a:rPr>
              <a:t> </a:t>
            </a:r>
            <a:r>
              <a:rPr lang="en-US" sz="4000" dirty="0" err="1">
                <a:solidFill>
                  <a:schemeClr val="tx1"/>
                </a:solidFill>
              </a:rPr>
              <a:t>của</a:t>
            </a:r>
            <a:r>
              <a:rPr lang="en-US" sz="4000" dirty="0">
                <a:solidFill>
                  <a:schemeClr val="tx1"/>
                </a:solidFill>
              </a:rPr>
              <a:t> </a:t>
            </a:r>
            <a:r>
              <a:rPr lang="en-US" sz="4000" dirty="0" err="1">
                <a:solidFill>
                  <a:schemeClr val="tx1"/>
                </a:solidFill>
              </a:rPr>
              <a:t>truyền</a:t>
            </a:r>
            <a:r>
              <a:rPr lang="en-US" sz="4000" dirty="0">
                <a:solidFill>
                  <a:schemeClr val="tx1"/>
                </a:solidFill>
              </a:rPr>
              <a:t> </a:t>
            </a:r>
            <a:r>
              <a:rPr lang="en-US" sz="4000" dirty="0" err="1">
                <a:solidFill>
                  <a:schemeClr val="tx1"/>
                </a:solidFill>
              </a:rPr>
              <a:t>thông</a:t>
            </a:r>
            <a:r>
              <a:rPr lang="en-US" sz="4000" dirty="0">
                <a:solidFill>
                  <a:schemeClr val="tx1"/>
                </a:solidFill>
              </a:rPr>
              <a:t> </a:t>
            </a:r>
            <a:r>
              <a:rPr lang="en-US" sz="4000" dirty="0" err="1">
                <a:solidFill>
                  <a:schemeClr val="tx1"/>
                </a:solidFill>
              </a:rPr>
              <a:t>xã</a:t>
            </a:r>
            <a:r>
              <a:rPr lang="en-US" sz="4000" dirty="0">
                <a:solidFill>
                  <a:schemeClr val="tx1"/>
                </a:solidFill>
              </a:rPr>
              <a:t> </a:t>
            </a:r>
            <a:r>
              <a:rPr lang="en-US" sz="4000" dirty="0" err="1">
                <a:solidFill>
                  <a:schemeClr val="tx1"/>
                </a:solidFill>
              </a:rPr>
              <a:t>hội</a:t>
            </a:r>
            <a:endParaRPr lang="en-US" sz="4000" dirty="0">
              <a:solidFill>
                <a:schemeClr val="tx1"/>
              </a:solidFill>
            </a:endParaRPr>
          </a:p>
          <a:p>
            <a:pPr marL="0" indent="0">
              <a:buNone/>
            </a:pPr>
            <a:r>
              <a:rPr lang="en-US" sz="4000" dirty="0">
                <a:solidFill>
                  <a:schemeClr val="tx1"/>
                </a:solidFill>
              </a:rPr>
              <a:t>2. Facebook </a:t>
            </a:r>
            <a:r>
              <a:rPr lang="en-US" sz="4000" dirty="0" err="1">
                <a:solidFill>
                  <a:schemeClr val="tx1"/>
                </a:solidFill>
              </a:rPr>
              <a:t>với</a:t>
            </a:r>
            <a:r>
              <a:rPr lang="en-US" sz="4000" dirty="0">
                <a:solidFill>
                  <a:schemeClr val="tx1"/>
                </a:solidFill>
              </a:rPr>
              <a:t> SEO</a:t>
            </a:r>
          </a:p>
          <a:p>
            <a:pPr marL="0" indent="0">
              <a:buNone/>
            </a:pPr>
            <a:r>
              <a:rPr lang="en-US" sz="4000" dirty="0">
                <a:solidFill>
                  <a:schemeClr val="tx1"/>
                </a:solidFill>
              </a:rPr>
              <a:t>3. Twitter </a:t>
            </a:r>
            <a:r>
              <a:rPr lang="en-US" sz="4000" dirty="0" err="1">
                <a:solidFill>
                  <a:schemeClr val="tx1"/>
                </a:solidFill>
              </a:rPr>
              <a:t>với</a:t>
            </a:r>
            <a:r>
              <a:rPr lang="en-US" sz="4000" dirty="0">
                <a:solidFill>
                  <a:schemeClr val="tx1"/>
                </a:solidFill>
              </a:rPr>
              <a:t> SEO</a:t>
            </a:r>
          </a:p>
          <a:p>
            <a:pPr marL="0" indent="0">
              <a:buNone/>
            </a:pPr>
            <a:r>
              <a:rPr lang="en-US" sz="4000" dirty="0">
                <a:solidFill>
                  <a:schemeClr val="tx1"/>
                </a:solidFill>
              </a:rPr>
              <a:t>4. </a:t>
            </a:r>
            <a:r>
              <a:rPr lang="en-US" sz="4000" dirty="0" err="1">
                <a:solidFill>
                  <a:schemeClr val="tx1"/>
                </a:solidFill>
              </a:rPr>
              <a:t>Các</a:t>
            </a:r>
            <a:r>
              <a:rPr lang="en-US" sz="4000" dirty="0">
                <a:solidFill>
                  <a:schemeClr val="tx1"/>
                </a:solidFill>
              </a:rPr>
              <a:t> </a:t>
            </a:r>
            <a:r>
              <a:rPr lang="en-US" sz="4000" dirty="0" err="1">
                <a:solidFill>
                  <a:schemeClr val="tx1"/>
                </a:solidFill>
              </a:rPr>
              <a:t>mạng</a:t>
            </a:r>
            <a:r>
              <a:rPr lang="en-US" sz="4000" dirty="0">
                <a:solidFill>
                  <a:schemeClr val="tx1"/>
                </a:solidFill>
              </a:rPr>
              <a:t> </a:t>
            </a:r>
            <a:r>
              <a:rPr lang="en-US" sz="4000" dirty="0" err="1">
                <a:solidFill>
                  <a:schemeClr val="tx1"/>
                </a:solidFill>
              </a:rPr>
              <a:t>xã</a:t>
            </a:r>
            <a:r>
              <a:rPr lang="en-US" sz="4000" dirty="0">
                <a:solidFill>
                  <a:schemeClr val="tx1"/>
                </a:solidFill>
              </a:rPr>
              <a:t> </a:t>
            </a:r>
            <a:r>
              <a:rPr lang="en-US" sz="4000" dirty="0" err="1">
                <a:solidFill>
                  <a:schemeClr val="tx1"/>
                </a:solidFill>
              </a:rPr>
              <a:t>hội</a:t>
            </a:r>
            <a:r>
              <a:rPr lang="en-US" sz="4000" dirty="0">
                <a:solidFill>
                  <a:schemeClr val="tx1"/>
                </a:solidFill>
              </a:rPr>
              <a:t> </a:t>
            </a:r>
            <a:r>
              <a:rPr lang="en-US" sz="4000" dirty="0" err="1">
                <a:solidFill>
                  <a:schemeClr val="tx1"/>
                </a:solidFill>
              </a:rPr>
              <a:t>khác</a:t>
            </a:r>
            <a:endParaRPr lang="en-US" sz="4000" dirty="0">
              <a:solidFill>
                <a:schemeClr val="tx1"/>
              </a:solidFill>
            </a:endParaRPr>
          </a:p>
          <a:p>
            <a:pPr marL="0" indent="0">
              <a:buNone/>
            </a:pPr>
            <a:r>
              <a:rPr lang="en-US" sz="4000" dirty="0">
                <a:solidFill>
                  <a:schemeClr val="tx1"/>
                </a:solidFill>
              </a:rPr>
              <a:t>5. </a:t>
            </a:r>
            <a:r>
              <a:rPr lang="en-US" sz="4000" dirty="0" err="1">
                <a:solidFill>
                  <a:schemeClr val="tx1"/>
                </a:solidFill>
              </a:rPr>
              <a:t>Phân</a:t>
            </a:r>
            <a:r>
              <a:rPr lang="en-US" sz="4000" dirty="0">
                <a:solidFill>
                  <a:schemeClr val="tx1"/>
                </a:solidFill>
              </a:rPr>
              <a:t> </a:t>
            </a:r>
            <a:r>
              <a:rPr lang="en-US" sz="4000" dirty="0" err="1">
                <a:solidFill>
                  <a:schemeClr val="tx1"/>
                </a:solidFill>
              </a:rPr>
              <a:t>tích</a:t>
            </a:r>
            <a:r>
              <a:rPr lang="en-US" sz="4000" dirty="0">
                <a:solidFill>
                  <a:schemeClr val="tx1"/>
                </a:solidFill>
              </a:rPr>
              <a:t> </a:t>
            </a:r>
            <a:r>
              <a:rPr lang="en-US" sz="4000" dirty="0" err="1">
                <a:solidFill>
                  <a:schemeClr val="tx1"/>
                </a:solidFill>
              </a:rPr>
              <a:t>truyền</a:t>
            </a:r>
            <a:r>
              <a:rPr lang="en-US" sz="4000" dirty="0">
                <a:solidFill>
                  <a:schemeClr val="tx1"/>
                </a:solidFill>
              </a:rPr>
              <a:t> </a:t>
            </a:r>
            <a:r>
              <a:rPr lang="en-US" sz="4000" dirty="0" err="1">
                <a:solidFill>
                  <a:schemeClr val="tx1"/>
                </a:solidFill>
              </a:rPr>
              <a:t>thông</a:t>
            </a:r>
            <a:r>
              <a:rPr lang="en-US" sz="4000" dirty="0">
                <a:solidFill>
                  <a:schemeClr val="tx1"/>
                </a:solidFill>
              </a:rPr>
              <a:t> </a:t>
            </a:r>
            <a:r>
              <a:rPr lang="en-US" sz="4000" dirty="0" err="1">
                <a:solidFill>
                  <a:schemeClr val="tx1"/>
                </a:solidFill>
              </a:rPr>
              <a:t>xã</a:t>
            </a:r>
            <a:r>
              <a:rPr lang="en-US" sz="4000" dirty="0">
                <a:solidFill>
                  <a:schemeClr val="tx1"/>
                </a:solidFill>
              </a:rPr>
              <a:t> </a:t>
            </a:r>
            <a:r>
              <a:rPr lang="en-US" sz="4000" dirty="0" err="1">
                <a:solidFill>
                  <a:schemeClr val="tx1"/>
                </a:solidFill>
              </a:rPr>
              <a:t>hội</a:t>
            </a:r>
            <a:endParaRPr lang="en-US" sz="4000" dirty="0">
              <a:solidFill>
                <a:schemeClr val="tx1"/>
              </a:solidFill>
            </a:endParaRPr>
          </a:p>
        </p:txBody>
      </p:sp>
      <p:sp>
        <p:nvSpPr>
          <p:cNvPr id="5" name="Slide Number Placeholder 4"/>
          <p:cNvSpPr>
            <a:spLocks noGrp="1"/>
          </p:cNvSpPr>
          <p:nvPr>
            <p:ph type="sldNum" sz="quarter" idx="12"/>
          </p:nvPr>
        </p:nvSpPr>
        <p:spPr/>
        <p:txBody>
          <a:bodyPr/>
          <a:lstStyle/>
          <a:p>
            <a:fld id="{5771DB1C-B372-4CFA-B223-ECAC3FCFC319}" type="slidenum">
              <a:rPr lang="en-US" smtClean="0"/>
              <a:t>3</a:t>
            </a:fld>
            <a:endParaRPr lang="en-US"/>
          </a:p>
        </p:txBody>
      </p:sp>
    </p:spTree>
    <p:extLst>
      <p:ext uri="{BB962C8B-B14F-4D97-AF65-F5344CB8AC3E}">
        <p14:creationId xmlns:p14="http://schemas.microsoft.com/office/powerpoint/2010/main" val="2950854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B317-2EB7-2744-8722-236B721C1BEA}"/>
              </a:ext>
            </a:extLst>
          </p:cNvPr>
          <p:cNvSpPr>
            <a:spLocks noGrp="1"/>
          </p:cNvSpPr>
          <p:nvPr>
            <p:ph type="title"/>
          </p:nvPr>
        </p:nvSpPr>
        <p:spPr/>
        <p:txBody>
          <a:bodyPr>
            <a:normAutofit fontScale="90000"/>
          </a:bodyPr>
          <a:lstStyle/>
          <a:p>
            <a:r>
              <a:rPr lang="en-VN" dirty="0"/>
              <a:t>1. Sự quan trọng của truyền thông xã hội</a:t>
            </a:r>
          </a:p>
        </p:txBody>
      </p:sp>
      <p:sp>
        <p:nvSpPr>
          <p:cNvPr id="3" name="Content Placeholder 2">
            <a:extLst>
              <a:ext uri="{FF2B5EF4-FFF2-40B4-BE49-F238E27FC236}">
                <a16:creationId xmlns:a16="http://schemas.microsoft.com/office/drawing/2014/main" id="{56F8F63B-CD5B-1C44-A365-8276EBFD1291}"/>
              </a:ext>
            </a:extLst>
          </p:cNvPr>
          <p:cNvSpPr>
            <a:spLocks noGrp="1"/>
          </p:cNvSpPr>
          <p:nvPr>
            <p:ph idx="1"/>
          </p:nvPr>
        </p:nvSpPr>
        <p:spPr>
          <a:xfrm>
            <a:off x="228600" y="1276131"/>
            <a:ext cx="6793992" cy="4883369"/>
          </a:xfrm>
        </p:spPr>
        <p:txBody>
          <a:bodyPr>
            <a:normAutofit/>
          </a:bodyPr>
          <a:lstStyle/>
          <a:p>
            <a:pPr>
              <a:buFont typeface="Wingdings" pitchFamily="2" charset="2"/>
              <a:buChar char="Ø"/>
            </a:pPr>
            <a:r>
              <a:rPr lang="vi-VN" i="1" dirty="0"/>
              <a:t>Phương tiện truyền thông xã hội </a:t>
            </a:r>
            <a:r>
              <a:rPr lang="vi-VN" dirty="0"/>
              <a:t>đã trở thành một phần không thể thiếu đối với cách chúng ta sử dụng </a:t>
            </a:r>
            <a:r>
              <a:rPr lang="vi-VN" i="1" dirty="0"/>
              <a:t>Internet</a:t>
            </a:r>
            <a:r>
              <a:rPr lang="vi-VN" dirty="0"/>
              <a:t>. </a:t>
            </a:r>
          </a:p>
          <a:p>
            <a:pPr>
              <a:buFont typeface="Wingdings" pitchFamily="2" charset="2"/>
              <a:buChar char="Ø"/>
            </a:pPr>
            <a:r>
              <a:rPr lang="vi-VN" dirty="0"/>
              <a:t>Nội dung quan trọng, hay ho:</a:t>
            </a:r>
          </a:p>
          <a:p>
            <a:pPr lvl="1">
              <a:buFont typeface="Arial" panose="020B0604020202020204" pitchFamily="34" charset="0"/>
              <a:buChar char="•"/>
            </a:pPr>
            <a:r>
              <a:rPr lang="vi-VN" dirty="0"/>
              <a:t>Không chỉ được liên kết.</a:t>
            </a:r>
          </a:p>
          <a:p>
            <a:pPr lvl="1">
              <a:buFont typeface="Arial" panose="020B0604020202020204" pitchFamily="34" charset="0"/>
              <a:buChar char="•"/>
            </a:pPr>
            <a:r>
              <a:rPr lang="vi-VN" dirty="0"/>
              <a:t>Được chia sẻ, thích, tweet và ghim. </a:t>
            </a:r>
          </a:p>
          <a:p>
            <a:pPr>
              <a:buFont typeface="Wingdings" pitchFamily="2" charset="2"/>
              <a:buChar char="Ø"/>
            </a:pPr>
            <a:r>
              <a:rPr lang="vi-VN" i="1" dirty="0"/>
              <a:t>Googleplex</a:t>
            </a:r>
            <a:r>
              <a:rPr lang="vi-VN" dirty="0"/>
              <a:t> có thật sự không chú ý tới?</a:t>
            </a:r>
          </a:p>
          <a:p>
            <a:pPr marL="201168" lvl="1" indent="0">
              <a:buNone/>
            </a:pPr>
            <a:r>
              <a:rPr lang="vi-VN" dirty="0"/>
              <a:t>-&gt; Nhiều nghiên cứu độc lập về thuật toán xếp hạng của Google cho thấy mối tương quan lớn với các trang </a:t>
            </a:r>
            <a:r>
              <a:rPr lang="vi-VN" i="1" dirty="0"/>
              <a:t>có thứ hạng cao </a:t>
            </a:r>
            <a:r>
              <a:rPr lang="vi-VN" dirty="0"/>
              <a:t>có hoạt động </a:t>
            </a:r>
            <a:r>
              <a:rPr lang="vi-VN" i="1" dirty="0"/>
              <a:t>truyền thông xã hội mạnh mẽ</a:t>
            </a:r>
            <a:r>
              <a:rPr lang="vi-VN" dirty="0"/>
              <a:t>.</a:t>
            </a:r>
            <a:endParaRPr lang="en-VN" dirty="0"/>
          </a:p>
        </p:txBody>
      </p:sp>
      <p:sp>
        <p:nvSpPr>
          <p:cNvPr id="4" name="Slide Number Placeholder 3">
            <a:extLst>
              <a:ext uri="{FF2B5EF4-FFF2-40B4-BE49-F238E27FC236}">
                <a16:creationId xmlns:a16="http://schemas.microsoft.com/office/drawing/2014/main" id="{B5E0ECE3-325C-CA48-BA2D-6F5FC176EE06}"/>
              </a:ext>
            </a:extLst>
          </p:cNvPr>
          <p:cNvSpPr>
            <a:spLocks noGrp="1"/>
          </p:cNvSpPr>
          <p:nvPr>
            <p:ph type="sldNum" sz="quarter" idx="12"/>
          </p:nvPr>
        </p:nvSpPr>
        <p:spPr/>
        <p:txBody>
          <a:bodyPr/>
          <a:lstStyle/>
          <a:p>
            <a:fld id="{5771DB1C-B372-4CFA-B223-ECAC3FCFC319}" type="slidenum">
              <a:rPr lang="en-US" smtClean="0"/>
              <a:t>4</a:t>
            </a:fld>
            <a:endParaRPr lang="en-US"/>
          </a:p>
        </p:txBody>
      </p:sp>
      <p:pic>
        <p:nvPicPr>
          <p:cNvPr id="5" name="Picture 4">
            <a:extLst>
              <a:ext uri="{FF2B5EF4-FFF2-40B4-BE49-F238E27FC236}">
                <a16:creationId xmlns:a16="http://schemas.microsoft.com/office/drawing/2014/main" id="{E5EA1708-C31A-2D40-93D2-E87EC4DE87DA}"/>
              </a:ext>
            </a:extLst>
          </p:cNvPr>
          <p:cNvPicPr>
            <a:picLocks noChangeAspect="1"/>
          </p:cNvPicPr>
          <p:nvPr/>
        </p:nvPicPr>
        <p:blipFill>
          <a:blip r:embed="rId2"/>
          <a:stretch>
            <a:fillRect/>
          </a:stretch>
        </p:blipFill>
        <p:spPr>
          <a:xfrm>
            <a:off x="7384795" y="1276131"/>
            <a:ext cx="4565904" cy="4565904"/>
          </a:xfrm>
          <a:prstGeom prst="rect">
            <a:avLst/>
          </a:prstGeom>
        </p:spPr>
      </p:pic>
    </p:spTree>
    <p:extLst>
      <p:ext uri="{BB962C8B-B14F-4D97-AF65-F5344CB8AC3E}">
        <p14:creationId xmlns:p14="http://schemas.microsoft.com/office/powerpoint/2010/main" val="51290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D4CB-8CBE-A642-AAA7-FEC1F5E5C701}"/>
              </a:ext>
            </a:extLst>
          </p:cNvPr>
          <p:cNvSpPr>
            <a:spLocks noGrp="1"/>
          </p:cNvSpPr>
          <p:nvPr>
            <p:ph type="title"/>
          </p:nvPr>
        </p:nvSpPr>
        <p:spPr/>
        <p:txBody>
          <a:bodyPr>
            <a:normAutofit fontScale="90000"/>
          </a:bodyPr>
          <a:lstStyle/>
          <a:p>
            <a:r>
              <a:rPr lang="en-VN" dirty="0"/>
              <a:t>1. Sự quan trọng của truyền thông xã hội</a:t>
            </a:r>
          </a:p>
        </p:txBody>
      </p:sp>
      <p:sp>
        <p:nvSpPr>
          <p:cNvPr id="3" name="Content Placeholder 2">
            <a:extLst>
              <a:ext uri="{FF2B5EF4-FFF2-40B4-BE49-F238E27FC236}">
                <a16:creationId xmlns:a16="http://schemas.microsoft.com/office/drawing/2014/main" id="{DE3C6ECE-49F0-0C4C-9BD0-46E33D15D142}"/>
              </a:ext>
            </a:extLst>
          </p:cNvPr>
          <p:cNvSpPr>
            <a:spLocks noGrp="1"/>
          </p:cNvSpPr>
          <p:nvPr>
            <p:ph idx="1"/>
          </p:nvPr>
        </p:nvSpPr>
        <p:spPr>
          <a:xfrm>
            <a:off x="6096000" y="1276131"/>
            <a:ext cx="5854700" cy="4883369"/>
          </a:xfrm>
        </p:spPr>
        <p:txBody>
          <a:bodyPr/>
          <a:lstStyle/>
          <a:p>
            <a:pPr>
              <a:buFont typeface="Wingdings" pitchFamily="2" charset="2"/>
              <a:buChar char="Ø"/>
            </a:pPr>
            <a:r>
              <a:rPr lang="vi-VN" dirty="0"/>
              <a:t>Mặc dù </a:t>
            </a:r>
            <a:r>
              <a:rPr lang="vi-VN" b="1" dirty="0"/>
              <a:t>thông tin chính thức </a:t>
            </a:r>
            <a:r>
              <a:rPr lang="vi-VN" dirty="0"/>
              <a:t>từ Google là họ </a:t>
            </a:r>
            <a:r>
              <a:rPr lang="vi-VN" i="1" dirty="0"/>
              <a:t>không trực tiếp </a:t>
            </a:r>
            <a:r>
              <a:rPr lang="vi-VN" dirty="0"/>
              <a:t>sử dụng các </a:t>
            </a:r>
            <a:r>
              <a:rPr lang="vi-VN" i="1" dirty="0"/>
              <a:t>tín hiệu xã hội </a:t>
            </a:r>
            <a:r>
              <a:rPr lang="vi-VN" dirty="0"/>
              <a:t>trong thuật toán của mình. </a:t>
            </a:r>
          </a:p>
          <a:p>
            <a:pPr>
              <a:buFont typeface="Wingdings" pitchFamily="2" charset="2"/>
              <a:buChar char="Ø"/>
            </a:pPr>
            <a:r>
              <a:rPr lang="vi-VN" dirty="0"/>
              <a:t>Nhưng </a:t>
            </a:r>
            <a:r>
              <a:rPr lang="vi-VN" i="1" dirty="0"/>
              <a:t>cộng đồng SEO khá đồng ý </a:t>
            </a:r>
            <a:r>
              <a:rPr lang="vi-VN" dirty="0"/>
              <a:t>rằng đây </a:t>
            </a:r>
            <a:r>
              <a:rPr lang="vi-VN" i="1" dirty="0"/>
              <a:t>chắc chắn </a:t>
            </a:r>
            <a:r>
              <a:rPr lang="vi-VN" dirty="0"/>
              <a:t>là một yếu tố để đạt được thứ hạng. </a:t>
            </a:r>
          </a:p>
          <a:p>
            <a:pPr>
              <a:buFont typeface="Wingdings" pitchFamily="2" charset="2"/>
              <a:buChar char="Ø"/>
            </a:pPr>
            <a:r>
              <a:rPr lang="vi-VN" i="1" dirty="0"/>
              <a:t>Kinh nghiệm của bản thân:</a:t>
            </a:r>
          </a:p>
          <a:p>
            <a:pPr lvl="1">
              <a:buFont typeface="Arial" panose="020B0604020202020204" pitchFamily="34" charset="0"/>
              <a:buChar char="•"/>
            </a:pPr>
            <a:r>
              <a:rPr lang="vi-VN" i="1" dirty="0"/>
              <a:t>Các trang web có lượng người theo dõi trên mạng xã hội lớn luôn có thứ hạng cao hơn trong một khung thời gian ngắn hơn.</a:t>
            </a:r>
            <a:endParaRPr lang="en-VN" i="1" dirty="0"/>
          </a:p>
        </p:txBody>
      </p:sp>
      <p:sp>
        <p:nvSpPr>
          <p:cNvPr id="4" name="Slide Number Placeholder 3">
            <a:extLst>
              <a:ext uri="{FF2B5EF4-FFF2-40B4-BE49-F238E27FC236}">
                <a16:creationId xmlns:a16="http://schemas.microsoft.com/office/drawing/2014/main" id="{9505A974-64A8-4A43-9591-3B70D0B71FA9}"/>
              </a:ext>
            </a:extLst>
          </p:cNvPr>
          <p:cNvSpPr>
            <a:spLocks noGrp="1"/>
          </p:cNvSpPr>
          <p:nvPr>
            <p:ph type="sldNum" sz="quarter" idx="12"/>
          </p:nvPr>
        </p:nvSpPr>
        <p:spPr/>
        <p:txBody>
          <a:bodyPr/>
          <a:lstStyle/>
          <a:p>
            <a:fld id="{5771DB1C-B372-4CFA-B223-ECAC3FCFC319}" type="slidenum">
              <a:rPr lang="en-US" smtClean="0"/>
              <a:t>5</a:t>
            </a:fld>
            <a:endParaRPr lang="en-US"/>
          </a:p>
        </p:txBody>
      </p:sp>
      <p:pic>
        <p:nvPicPr>
          <p:cNvPr id="5" name="Picture 4">
            <a:extLst>
              <a:ext uri="{FF2B5EF4-FFF2-40B4-BE49-F238E27FC236}">
                <a16:creationId xmlns:a16="http://schemas.microsoft.com/office/drawing/2014/main" id="{6D55BD5C-DED6-7A4F-A638-B2E1AD8CB863}"/>
              </a:ext>
            </a:extLst>
          </p:cNvPr>
          <p:cNvPicPr>
            <a:picLocks noChangeAspect="1"/>
          </p:cNvPicPr>
          <p:nvPr/>
        </p:nvPicPr>
        <p:blipFill>
          <a:blip r:embed="rId2"/>
          <a:stretch>
            <a:fillRect/>
          </a:stretch>
        </p:blipFill>
        <p:spPr>
          <a:xfrm>
            <a:off x="241300" y="1901952"/>
            <a:ext cx="5429504" cy="3054096"/>
          </a:xfrm>
          <a:prstGeom prst="rect">
            <a:avLst/>
          </a:prstGeom>
        </p:spPr>
      </p:pic>
    </p:spTree>
    <p:extLst>
      <p:ext uri="{BB962C8B-B14F-4D97-AF65-F5344CB8AC3E}">
        <p14:creationId xmlns:p14="http://schemas.microsoft.com/office/powerpoint/2010/main" val="1185224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A1B7-7C20-234D-86D8-48372191FA94}"/>
              </a:ext>
            </a:extLst>
          </p:cNvPr>
          <p:cNvSpPr>
            <a:spLocks noGrp="1"/>
          </p:cNvSpPr>
          <p:nvPr>
            <p:ph type="title"/>
          </p:nvPr>
        </p:nvSpPr>
        <p:spPr/>
        <p:txBody>
          <a:bodyPr>
            <a:normAutofit fontScale="90000"/>
          </a:bodyPr>
          <a:lstStyle/>
          <a:p>
            <a:r>
              <a:rPr lang="en-VN"/>
              <a:t>1. Sự quan trọng của truyền thông xã hội</a:t>
            </a:r>
            <a:endParaRPr lang="en-VN" dirty="0"/>
          </a:p>
        </p:txBody>
      </p:sp>
      <p:sp>
        <p:nvSpPr>
          <p:cNvPr id="3" name="Content Placeholder 2">
            <a:extLst>
              <a:ext uri="{FF2B5EF4-FFF2-40B4-BE49-F238E27FC236}">
                <a16:creationId xmlns:a16="http://schemas.microsoft.com/office/drawing/2014/main" id="{369C68FF-A3A9-764B-877C-2E3BE20C9C53}"/>
              </a:ext>
            </a:extLst>
          </p:cNvPr>
          <p:cNvSpPr>
            <a:spLocks noGrp="1"/>
          </p:cNvSpPr>
          <p:nvPr>
            <p:ph idx="1"/>
          </p:nvPr>
        </p:nvSpPr>
        <p:spPr>
          <a:xfrm>
            <a:off x="228600" y="1276131"/>
            <a:ext cx="6160008" cy="4883369"/>
          </a:xfrm>
        </p:spPr>
        <p:txBody>
          <a:bodyPr>
            <a:normAutofit/>
          </a:bodyPr>
          <a:lstStyle/>
          <a:p>
            <a:pPr>
              <a:buFont typeface="Wingdings" pitchFamily="2" charset="2"/>
              <a:buChar char="Ø"/>
            </a:pPr>
            <a:r>
              <a:rPr lang="vi-VN" dirty="0"/>
              <a:t>Sử dụng phương tiện truyền thông xã hội để xây dựng hoạt động xã hội nhằm tăng sức mạnh SEO tổng thể.</a:t>
            </a:r>
          </a:p>
          <a:p>
            <a:pPr>
              <a:buFont typeface="Wingdings" pitchFamily="2" charset="2"/>
              <a:buChar char="Ø"/>
            </a:pPr>
            <a:r>
              <a:rPr lang="vi-VN" dirty="0"/>
              <a:t>Sử dụng phương tiện truyền thông xã hội để thường xuyên tạo các </a:t>
            </a:r>
            <a:r>
              <a:rPr lang="vi-VN" i="1" dirty="0"/>
              <a:t>liên kết ngược </a:t>
            </a:r>
            <a:r>
              <a:rPr lang="vi-VN" dirty="0"/>
              <a:t>miễn phí và </a:t>
            </a:r>
            <a:r>
              <a:rPr lang="vi-VN" i="1" dirty="0"/>
              <a:t>dễ xây dựng</a:t>
            </a:r>
            <a:r>
              <a:rPr lang="vi-VN" dirty="0"/>
              <a:t>. </a:t>
            </a:r>
          </a:p>
          <a:p>
            <a:pPr>
              <a:buFont typeface="Wingdings" pitchFamily="2" charset="2"/>
              <a:buChar char="Ø"/>
            </a:pPr>
            <a:r>
              <a:rPr lang="vi-VN" dirty="0"/>
              <a:t>Tăng lưu lượng truy cập giới thiệu trở lại trang web và thu hút khách hàng trước đó. </a:t>
            </a:r>
          </a:p>
          <a:p>
            <a:pPr>
              <a:buFont typeface="Wingdings" pitchFamily="2" charset="2"/>
              <a:buChar char="Ø"/>
            </a:pPr>
            <a:r>
              <a:rPr lang="vi-VN" i="1" dirty="0"/>
              <a:t>Theo quy luật</a:t>
            </a:r>
            <a:r>
              <a:rPr lang="vi-VN" dirty="0"/>
              <a:t>, phương tiện truyền thông xã hội </a:t>
            </a:r>
            <a:r>
              <a:rPr lang="vi-VN" i="1" dirty="0"/>
              <a:t>phải</a:t>
            </a:r>
            <a:r>
              <a:rPr lang="vi-VN" dirty="0"/>
              <a:t> là một phần của </a:t>
            </a:r>
            <a:r>
              <a:rPr lang="vi-VN" i="1" dirty="0"/>
              <a:t>mọi dự án SEO</a:t>
            </a:r>
            <a:r>
              <a:rPr lang="vi-VN" dirty="0"/>
              <a:t>, hoặc thậm chí mọi </a:t>
            </a:r>
            <a:r>
              <a:rPr lang="vi-VN" i="1" dirty="0"/>
              <a:t>dự án tiếp thị</a:t>
            </a:r>
            <a:r>
              <a:rPr lang="vi-VN" dirty="0"/>
              <a:t>.</a:t>
            </a:r>
            <a:endParaRPr lang="en-VN" dirty="0"/>
          </a:p>
        </p:txBody>
      </p:sp>
      <p:sp>
        <p:nvSpPr>
          <p:cNvPr id="4" name="Slide Number Placeholder 3">
            <a:extLst>
              <a:ext uri="{FF2B5EF4-FFF2-40B4-BE49-F238E27FC236}">
                <a16:creationId xmlns:a16="http://schemas.microsoft.com/office/drawing/2014/main" id="{0FCE3F57-6976-0640-9111-3FB196F837F1}"/>
              </a:ext>
            </a:extLst>
          </p:cNvPr>
          <p:cNvSpPr>
            <a:spLocks noGrp="1"/>
          </p:cNvSpPr>
          <p:nvPr>
            <p:ph type="sldNum" sz="quarter" idx="12"/>
          </p:nvPr>
        </p:nvSpPr>
        <p:spPr/>
        <p:txBody>
          <a:bodyPr/>
          <a:lstStyle/>
          <a:p>
            <a:fld id="{5771DB1C-B372-4CFA-B223-ECAC3FCFC319}" type="slidenum">
              <a:rPr lang="en-US" smtClean="0"/>
              <a:t>6</a:t>
            </a:fld>
            <a:endParaRPr lang="en-US"/>
          </a:p>
        </p:txBody>
      </p:sp>
      <p:pic>
        <p:nvPicPr>
          <p:cNvPr id="5" name="Picture 4">
            <a:extLst>
              <a:ext uri="{FF2B5EF4-FFF2-40B4-BE49-F238E27FC236}">
                <a16:creationId xmlns:a16="http://schemas.microsoft.com/office/drawing/2014/main" id="{5675432E-20B0-F842-82A4-414EAB2535A7}"/>
              </a:ext>
            </a:extLst>
          </p:cNvPr>
          <p:cNvPicPr>
            <a:picLocks noChangeAspect="1"/>
          </p:cNvPicPr>
          <p:nvPr/>
        </p:nvPicPr>
        <p:blipFill>
          <a:blip r:embed="rId2"/>
          <a:stretch>
            <a:fillRect/>
          </a:stretch>
        </p:blipFill>
        <p:spPr>
          <a:xfrm>
            <a:off x="6851905" y="1276131"/>
            <a:ext cx="5098794" cy="4937248"/>
          </a:xfrm>
          <a:prstGeom prst="rect">
            <a:avLst/>
          </a:prstGeom>
        </p:spPr>
      </p:pic>
    </p:spTree>
    <p:extLst>
      <p:ext uri="{BB962C8B-B14F-4D97-AF65-F5344CB8AC3E}">
        <p14:creationId xmlns:p14="http://schemas.microsoft.com/office/powerpoint/2010/main" val="2725204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1C8C-5B59-5549-9028-E947EA88F5F8}"/>
              </a:ext>
            </a:extLst>
          </p:cNvPr>
          <p:cNvSpPr>
            <a:spLocks noGrp="1"/>
          </p:cNvSpPr>
          <p:nvPr>
            <p:ph type="title"/>
          </p:nvPr>
        </p:nvSpPr>
        <p:spPr/>
        <p:txBody>
          <a:bodyPr/>
          <a:lstStyle/>
          <a:p>
            <a:r>
              <a:rPr lang="en-VN" dirty="0"/>
              <a:t>2. Facebook với SEO</a:t>
            </a:r>
          </a:p>
        </p:txBody>
      </p:sp>
      <p:sp>
        <p:nvSpPr>
          <p:cNvPr id="3" name="Content Placeholder 2">
            <a:extLst>
              <a:ext uri="{FF2B5EF4-FFF2-40B4-BE49-F238E27FC236}">
                <a16:creationId xmlns:a16="http://schemas.microsoft.com/office/drawing/2014/main" id="{E126422D-2E2F-F34A-9C52-02C1DE961701}"/>
              </a:ext>
            </a:extLst>
          </p:cNvPr>
          <p:cNvSpPr>
            <a:spLocks noGrp="1"/>
          </p:cNvSpPr>
          <p:nvPr>
            <p:ph idx="1"/>
          </p:nvPr>
        </p:nvSpPr>
        <p:spPr>
          <a:xfrm>
            <a:off x="228600" y="1276131"/>
            <a:ext cx="6337876" cy="4883369"/>
          </a:xfrm>
        </p:spPr>
        <p:txBody>
          <a:bodyPr>
            <a:normAutofit/>
          </a:bodyPr>
          <a:lstStyle/>
          <a:p>
            <a:pPr>
              <a:buFont typeface="Wingdings" pitchFamily="2" charset="2"/>
              <a:buChar char="Ø"/>
            </a:pPr>
            <a:r>
              <a:rPr lang="vi-VN" dirty="0"/>
              <a:t>Facebook là mạng xã hội phổ biến nhất thế giới?! </a:t>
            </a:r>
          </a:p>
          <a:p>
            <a:pPr>
              <a:buFont typeface="Wingdings" pitchFamily="2" charset="2"/>
              <a:buChar char="Ø"/>
            </a:pPr>
            <a:r>
              <a:rPr lang="vi-VN" dirty="0"/>
              <a:t>Google đã ghi nhận bằng cách biến hoạt động của Facebook trở thành một yếu tố rất quan trọng trong thuật toán của họ. </a:t>
            </a:r>
          </a:p>
          <a:p>
            <a:pPr>
              <a:buFont typeface="Wingdings" pitchFamily="2" charset="2"/>
              <a:buChar char="Ø"/>
            </a:pPr>
            <a:r>
              <a:rPr lang="vi-VN" dirty="0"/>
              <a:t>Nên cân nhắc sử dụng Facebook cho mọi dự án SEO.</a:t>
            </a:r>
          </a:p>
          <a:p>
            <a:pPr>
              <a:buFont typeface="Wingdings" pitchFamily="2" charset="2"/>
              <a:buChar char="Ø"/>
            </a:pPr>
            <a:r>
              <a:rPr lang="vi-VN" dirty="0"/>
              <a:t>Nếu chỉ có thời gian hoặc ngân sách để sử dụng </a:t>
            </a:r>
            <a:r>
              <a:rPr lang="vi-VN" i="1" dirty="0"/>
              <a:t>một</a:t>
            </a:r>
            <a:r>
              <a:rPr lang="vi-VN" dirty="0"/>
              <a:t> mạng xã hội trong chiến lược SEO của mình, hãy sử dụng </a:t>
            </a:r>
            <a:r>
              <a:rPr lang="vi-VN" i="1" dirty="0"/>
              <a:t>Facebook</a:t>
            </a:r>
            <a:r>
              <a:rPr lang="vi-VN" dirty="0"/>
              <a:t>.</a:t>
            </a:r>
            <a:endParaRPr lang="en-VN" dirty="0"/>
          </a:p>
        </p:txBody>
      </p:sp>
      <p:sp>
        <p:nvSpPr>
          <p:cNvPr id="4" name="Slide Number Placeholder 3">
            <a:extLst>
              <a:ext uri="{FF2B5EF4-FFF2-40B4-BE49-F238E27FC236}">
                <a16:creationId xmlns:a16="http://schemas.microsoft.com/office/drawing/2014/main" id="{488D1331-E068-A441-81FE-0B4266933B00}"/>
              </a:ext>
            </a:extLst>
          </p:cNvPr>
          <p:cNvSpPr>
            <a:spLocks noGrp="1"/>
          </p:cNvSpPr>
          <p:nvPr>
            <p:ph type="sldNum" sz="quarter" idx="12"/>
          </p:nvPr>
        </p:nvSpPr>
        <p:spPr/>
        <p:txBody>
          <a:bodyPr/>
          <a:lstStyle/>
          <a:p>
            <a:fld id="{5771DB1C-B372-4CFA-B223-ECAC3FCFC319}" type="slidenum">
              <a:rPr lang="en-US" smtClean="0"/>
              <a:t>7</a:t>
            </a:fld>
            <a:endParaRPr lang="en-US"/>
          </a:p>
        </p:txBody>
      </p:sp>
      <p:pic>
        <p:nvPicPr>
          <p:cNvPr id="5" name="Picture 4">
            <a:extLst>
              <a:ext uri="{FF2B5EF4-FFF2-40B4-BE49-F238E27FC236}">
                <a16:creationId xmlns:a16="http://schemas.microsoft.com/office/drawing/2014/main" id="{2DD72DAE-65D5-6B49-BEEC-5BB780C883AB}"/>
              </a:ext>
            </a:extLst>
          </p:cNvPr>
          <p:cNvPicPr>
            <a:picLocks noChangeAspect="1"/>
          </p:cNvPicPr>
          <p:nvPr/>
        </p:nvPicPr>
        <p:blipFill>
          <a:blip r:embed="rId2"/>
          <a:stretch>
            <a:fillRect/>
          </a:stretch>
        </p:blipFill>
        <p:spPr>
          <a:xfrm>
            <a:off x="6625822" y="2146825"/>
            <a:ext cx="5324877" cy="2564349"/>
          </a:xfrm>
          <a:prstGeom prst="rect">
            <a:avLst/>
          </a:prstGeom>
        </p:spPr>
      </p:pic>
    </p:spTree>
    <p:extLst>
      <p:ext uri="{BB962C8B-B14F-4D97-AF65-F5344CB8AC3E}">
        <p14:creationId xmlns:p14="http://schemas.microsoft.com/office/powerpoint/2010/main" val="1599686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2381C-1464-D94F-B90E-FD682662934E}"/>
              </a:ext>
            </a:extLst>
          </p:cNvPr>
          <p:cNvSpPr>
            <a:spLocks noGrp="1"/>
          </p:cNvSpPr>
          <p:nvPr>
            <p:ph type="title"/>
          </p:nvPr>
        </p:nvSpPr>
        <p:spPr/>
        <p:txBody>
          <a:bodyPr/>
          <a:lstStyle/>
          <a:p>
            <a:r>
              <a:rPr lang="en-VN" dirty="0"/>
              <a:t>2. Facebook với SEO</a:t>
            </a:r>
          </a:p>
        </p:txBody>
      </p:sp>
      <p:sp>
        <p:nvSpPr>
          <p:cNvPr id="3" name="Content Placeholder 2">
            <a:extLst>
              <a:ext uri="{FF2B5EF4-FFF2-40B4-BE49-F238E27FC236}">
                <a16:creationId xmlns:a16="http://schemas.microsoft.com/office/drawing/2014/main" id="{0A98324F-0FEB-2F4F-A815-880C066EAE7D}"/>
              </a:ext>
            </a:extLst>
          </p:cNvPr>
          <p:cNvSpPr>
            <a:spLocks noGrp="1"/>
          </p:cNvSpPr>
          <p:nvPr>
            <p:ph idx="1"/>
          </p:nvPr>
        </p:nvSpPr>
        <p:spPr/>
        <p:txBody>
          <a:bodyPr>
            <a:normAutofit fontScale="92500" lnSpcReduction="10000"/>
          </a:bodyPr>
          <a:lstStyle/>
          <a:p>
            <a:pPr>
              <a:buFont typeface="Wingdings" pitchFamily="2" charset="2"/>
              <a:buChar char="Ø"/>
            </a:pPr>
            <a:r>
              <a:rPr lang="vi-VN" dirty="0"/>
              <a:t>Để cải thiện hoạt động xã hội Facebook trên trang web </a:t>
            </a:r>
          </a:p>
          <a:p>
            <a:pPr marL="201168" lvl="1" indent="0">
              <a:buNone/>
            </a:pPr>
            <a:r>
              <a:rPr lang="vi-VN" dirty="0"/>
              <a:t>-&gt; Thường xuyên chia sẻ nội dung từ trang web của mình trên trang Facebook cũng của mình.</a:t>
            </a:r>
          </a:p>
          <a:p>
            <a:pPr>
              <a:buFont typeface="Wingdings" pitchFamily="2" charset="2"/>
              <a:buChar char="Ø"/>
            </a:pPr>
            <a:r>
              <a:rPr lang="vi-VN" dirty="0"/>
              <a:t>Mỗi lần làm điều này chúng ta sẽ nhận được nhiều lượt xem hơn từ người dùng cơ sở của trang trên facebook.</a:t>
            </a:r>
          </a:p>
          <a:p>
            <a:pPr>
              <a:buFont typeface="Wingdings" pitchFamily="2" charset="2"/>
              <a:buChar char="Ø"/>
            </a:pPr>
            <a:r>
              <a:rPr lang="vi-VN" dirty="0"/>
              <a:t>Chúng ta cũng cần xây dựng hoạt động xã hội </a:t>
            </a:r>
            <a:r>
              <a:rPr lang="vi-VN" i="1" dirty="0"/>
              <a:t>xoay quanh</a:t>
            </a:r>
            <a:r>
              <a:rPr lang="vi-VN" dirty="0"/>
              <a:t> </a:t>
            </a:r>
            <a:r>
              <a:rPr lang="vi-VN" i="1" dirty="0"/>
              <a:t>nội dung trang web </a:t>
            </a:r>
            <a:r>
              <a:rPr lang="vi-VN" dirty="0"/>
              <a:t>của mình. </a:t>
            </a:r>
          </a:p>
          <a:p>
            <a:pPr>
              <a:buFont typeface="Wingdings" pitchFamily="2" charset="2"/>
              <a:buChar char="Ø"/>
            </a:pPr>
            <a:r>
              <a:rPr lang="vi-VN" dirty="0"/>
              <a:t>Kết hợp nội dung web với nội dung phi thương mại có liên quan, hấp dẫn người dùng cơ sở, để duy trì mức độ tương tác cao. </a:t>
            </a:r>
          </a:p>
          <a:p>
            <a:pPr lvl="1">
              <a:buFont typeface="Arial" panose="020B0604020202020204" pitchFamily="34" charset="0"/>
              <a:buChar char="•"/>
            </a:pPr>
            <a:r>
              <a:rPr lang="vi-VN" dirty="0"/>
              <a:t>Ví dụ:</a:t>
            </a:r>
          </a:p>
          <a:p>
            <a:pPr lvl="2">
              <a:buFont typeface="Wingdings" pitchFamily="2" charset="2"/>
              <a:buChar char="§"/>
            </a:pPr>
            <a:r>
              <a:rPr lang="vi-VN" dirty="0"/>
              <a:t>đồ họa thông tin, </a:t>
            </a:r>
          </a:p>
          <a:p>
            <a:pPr lvl="2">
              <a:buFont typeface="Wingdings" pitchFamily="2" charset="2"/>
              <a:buChar char="§"/>
            </a:pPr>
            <a:r>
              <a:rPr lang="vi-VN" dirty="0"/>
              <a:t>trích dẫn truyền cảm hứng, </a:t>
            </a:r>
          </a:p>
          <a:p>
            <a:pPr lvl="2">
              <a:buFont typeface="Wingdings" pitchFamily="2" charset="2"/>
              <a:buChar char="§"/>
            </a:pPr>
            <a:r>
              <a:rPr lang="vi-VN" dirty="0"/>
              <a:t>ảnh truyền cảm hứng, v.v.</a:t>
            </a:r>
            <a:endParaRPr lang="en-VN" dirty="0"/>
          </a:p>
        </p:txBody>
      </p:sp>
      <p:sp>
        <p:nvSpPr>
          <p:cNvPr id="4" name="Slide Number Placeholder 3">
            <a:extLst>
              <a:ext uri="{FF2B5EF4-FFF2-40B4-BE49-F238E27FC236}">
                <a16:creationId xmlns:a16="http://schemas.microsoft.com/office/drawing/2014/main" id="{D94098E0-33EF-9942-A07E-77B973B8CDB2}"/>
              </a:ext>
            </a:extLst>
          </p:cNvPr>
          <p:cNvSpPr>
            <a:spLocks noGrp="1"/>
          </p:cNvSpPr>
          <p:nvPr>
            <p:ph type="sldNum" sz="quarter" idx="12"/>
          </p:nvPr>
        </p:nvSpPr>
        <p:spPr/>
        <p:txBody>
          <a:bodyPr/>
          <a:lstStyle/>
          <a:p>
            <a:fld id="{5771DB1C-B372-4CFA-B223-ECAC3FCFC319}" type="slidenum">
              <a:rPr lang="en-US" smtClean="0"/>
              <a:t>8</a:t>
            </a:fld>
            <a:endParaRPr lang="en-US"/>
          </a:p>
        </p:txBody>
      </p:sp>
    </p:spTree>
    <p:extLst>
      <p:ext uri="{BB962C8B-B14F-4D97-AF65-F5344CB8AC3E}">
        <p14:creationId xmlns:p14="http://schemas.microsoft.com/office/powerpoint/2010/main" val="145392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96B3A-B25D-0C4E-8732-304185A5D0A5}"/>
              </a:ext>
            </a:extLst>
          </p:cNvPr>
          <p:cNvSpPr>
            <a:spLocks noGrp="1"/>
          </p:cNvSpPr>
          <p:nvPr>
            <p:ph type="title"/>
          </p:nvPr>
        </p:nvSpPr>
        <p:spPr/>
        <p:txBody>
          <a:bodyPr/>
          <a:lstStyle/>
          <a:p>
            <a:r>
              <a:rPr lang="en-VN" dirty="0"/>
              <a:t>2. Facebook và SEO</a:t>
            </a:r>
          </a:p>
        </p:txBody>
      </p:sp>
      <p:sp>
        <p:nvSpPr>
          <p:cNvPr id="3" name="Content Placeholder 2">
            <a:extLst>
              <a:ext uri="{FF2B5EF4-FFF2-40B4-BE49-F238E27FC236}">
                <a16:creationId xmlns:a16="http://schemas.microsoft.com/office/drawing/2014/main" id="{DF181C75-8569-7049-92EC-83A20B4273B8}"/>
              </a:ext>
            </a:extLst>
          </p:cNvPr>
          <p:cNvSpPr>
            <a:spLocks noGrp="1"/>
          </p:cNvSpPr>
          <p:nvPr>
            <p:ph idx="1"/>
          </p:nvPr>
        </p:nvSpPr>
        <p:spPr>
          <a:xfrm>
            <a:off x="228600" y="1276131"/>
            <a:ext cx="7257288" cy="4883369"/>
          </a:xfrm>
        </p:spPr>
        <p:txBody>
          <a:bodyPr>
            <a:normAutofit/>
          </a:bodyPr>
          <a:lstStyle/>
          <a:p>
            <a:pPr>
              <a:buFont typeface="Wingdings" pitchFamily="2" charset="2"/>
              <a:buChar char="Ø"/>
            </a:pPr>
            <a:r>
              <a:rPr lang="vi-VN" dirty="0"/>
              <a:t>Xây dựng người theo dõi của trang bằng cách?</a:t>
            </a:r>
          </a:p>
          <a:p>
            <a:pPr marL="201168" lvl="1" indent="0">
              <a:buNone/>
            </a:pPr>
            <a:r>
              <a:rPr lang="vi-VN" dirty="0"/>
              <a:t>-&gt; Thêm nút theo dõi - follow Facebook trên trang web của mình, chữ ký email, và các trang cảm ơn sau khi được theo dõi.</a:t>
            </a:r>
          </a:p>
          <a:p>
            <a:pPr>
              <a:buFont typeface="Wingdings" pitchFamily="2" charset="2"/>
              <a:buChar char="Ø"/>
            </a:pPr>
            <a:r>
              <a:rPr lang="vi-VN" dirty="0"/>
              <a:t>Nếu bạn muốn tăng tốc độ xây dựng người theo dõi trang?</a:t>
            </a:r>
          </a:p>
          <a:p>
            <a:pPr marL="201168" lvl="1" indent="0">
              <a:buNone/>
            </a:pPr>
            <a:r>
              <a:rPr lang="vi-VN" dirty="0"/>
              <a:t>-&gt; Sử dụng quảng cáo Facebook để xây dựng đối tượng khách hàng địa phương có liên quan.</a:t>
            </a:r>
          </a:p>
          <a:p>
            <a:pPr>
              <a:buFont typeface="Wingdings" pitchFamily="2" charset="2"/>
              <a:buChar char="Ø"/>
            </a:pPr>
            <a:r>
              <a:rPr lang="vi-VN" i="1" dirty="0"/>
              <a:t>Đây là một chiến lược tốt nếu các đối thủ của bạn trong bảng xếp hạng có lượng người theo dõi lớn hơn và bạn đang muốn đánh bại họ. </a:t>
            </a:r>
          </a:p>
        </p:txBody>
      </p:sp>
      <p:sp>
        <p:nvSpPr>
          <p:cNvPr id="4" name="Slide Number Placeholder 3">
            <a:extLst>
              <a:ext uri="{FF2B5EF4-FFF2-40B4-BE49-F238E27FC236}">
                <a16:creationId xmlns:a16="http://schemas.microsoft.com/office/drawing/2014/main" id="{49586D95-5CCE-8B46-9CDF-8440F4DF6C5E}"/>
              </a:ext>
            </a:extLst>
          </p:cNvPr>
          <p:cNvSpPr>
            <a:spLocks noGrp="1"/>
          </p:cNvSpPr>
          <p:nvPr>
            <p:ph type="sldNum" sz="quarter" idx="12"/>
          </p:nvPr>
        </p:nvSpPr>
        <p:spPr/>
        <p:txBody>
          <a:bodyPr/>
          <a:lstStyle/>
          <a:p>
            <a:fld id="{5771DB1C-B372-4CFA-B223-ECAC3FCFC319}" type="slidenum">
              <a:rPr lang="en-US" smtClean="0"/>
              <a:t>9</a:t>
            </a:fld>
            <a:endParaRPr lang="en-US"/>
          </a:p>
        </p:txBody>
      </p:sp>
      <p:pic>
        <p:nvPicPr>
          <p:cNvPr id="6" name="Picture 5" descr="Graphical user interface, application, Teams&#10;&#10;Description automatically generated">
            <a:extLst>
              <a:ext uri="{FF2B5EF4-FFF2-40B4-BE49-F238E27FC236}">
                <a16:creationId xmlns:a16="http://schemas.microsoft.com/office/drawing/2014/main" id="{4F64DFB1-B09E-B04A-AB01-E875643C2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622" y="1420084"/>
            <a:ext cx="4121635" cy="4285771"/>
          </a:xfrm>
          <a:prstGeom prst="rect">
            <a:avLst/>
          </a:prstGeom>
        </p:spPr>
      </p:pic>
    </p:spTree>
    <p:extLst>
      <p:ext uri="{BB962C8B-B14F-4D97-AF65-F5344CB8AC3E}">
        <p14:creationId xmlns:p14="http://schemas.microsoft.com/office/powerpoint/2010/main" val="812935271"/>
      </p:ext>
    </p:extLst>
  </p:cSld>
  <p:clrMapOvr>
    <a:masterClrMapping/>
  </p:clrMapOvr>
</p:sld>
</file>

<file path=ppt/theme/theme1.xml><?xml version="1.0" encoding="utf-8"?>
<a:theme xmlns:a="http://schemas.openxmlformats.org/drawingml/2006/main" name="Retrospec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11791</TotalTime>
  <Words>1959</Words>
  <Application>Microsoft Macintosh PowerPoint</Application>
  <PresentationFormat>Widescreen</PresentationFormat>
  <Paragraphs>156</Paragraphs>
  <Slides>24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Times New Roman</vt:lpstr>
      <vt:lpstr>Wingdings</vt:lpstr>
      <vt:lpstr>Retrospect</vt:lpstr>
      <vt:lpstr>TỐI ƯU HOÁ CÔNG CỤ TÌM KIẾM</vt:lpstr>
      <vt:lpstr>CHƯƠNG 5:  TRUYỀN THÔNG XÃ HỘI VÀ SEO</vt:lpstr>
      <vt:lpstr>Nội dung</vt:lpstr>
      <vt:lpstr>1. Sự quan trọng của truyền thông xã hội</vt:lpstr>
      <vt:lpstr>1. Sự quan trọng của truyền thông xã hội</vt:lpstr>
      <vt:lpstr>1. Sự quan trọng của truyền thông xã hội</vt:lpstr>
      <vt:lpstr>2. Facebook với SEO</vt:lpstr>
      <vt:lpstr>2. Facebook với SEO</vt:lpstr>
      <vt:lpstr>2. Facebook và SEO</vt:lpstr>
      <vt:lpstr>2. Facebook và SEO</vt:lpstr>
      <vt:lpstr>3. Twitter với SEO</vt:lpstr>
      <vt:lpstr>3. Twitter với SEO</vt:lpstr>
      <vt:lpstr>3. Twitter với SEO</vt:lpstr>
      <vt:lpstr>4. Các mạng xã hội khác</vt:lpstr>
      <vt:lpstr>4.1 LinkedIn</vt:lpstr>
      <vt:lpstr>4.2 Pinterest</vt:lpstr>
      <vt:lpstr>4.3 Instagram</vt:lpstr>
      <vt:lpstr>5. Phân tích truyền thông xã hội</vt:lpstr>
      <vt:lpstr>5.1 Sprout Social</vt:lpstr>
      <vt:lpstr>5.2 Hootsuite</vt:lpstr>
      <vt:lpstr>5.3 Google Analytics Social Tracking</vt:lpstr>
      <vt:lpstr>Tổng kết</vt:lpstr>
      <vt:lpstr>Bài tập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Thu Nguyen Thi</dc:creator>
  <cp:lastModifiedBy>Vo Tan Khoa</cp:lastModifiedBy>
  <cp:revision>303</cp:revision>
  <dcterms:created xsi:type="dcterms:W3CDTF">2015-11-12T01:57:32Z</dcterms:created>
  <dcterms:modified xsi:type="dcterms:W3CDTF">2023-03-28T02:04:43Z</dcterms:modified>
</cp:coreProperties>
</file>